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347" r:id="rId5"/>
    <p:sldId id="348" r:id="rId6"/>
    <p:sldId id="276" r:id="rId7"/>
    <p:sldId id="334" r:id="rId8"/>
    <p:sldId id="271" r:id="rId9"/>
    <p:sldId id="346" r:id="rId10"/>
    <p:sldId id="278" r:id="rId11"/>
    <p:sldId id="264" r:id="rId12"/>
    <p:sldId id="335" r:id="rId13"/>
    <p:sldId id="339" r:id="rId14"/>
    <p:sldId id="340" r:id="rId15"/>
    <p:sldId id="302" r:id="rId16"/>
    <p:sldId id="332" r:id="rId17"/>
    <p:sldId id="330" r:id="rId18"/>
    <p:sldId id="344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mann Urs" initials="L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06T08:08:53.541" idx="2">
    <p:pos x="10" y="10"/>
    <p:text>auf neue 11 Disziplinen anpassen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A5AC-966C-454F-87C2-19B5C139A595}" type="datetimeFigureOut">
              <a:rPr lang="de-CH" smtClean="0"/>
              <a:t>25.08.2014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F8BE-E1FE-44A9-B70E-6F6083312D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5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43808" y="2319015"/>
            <a:ext cx="5614392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59046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90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949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473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168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747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40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14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548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796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49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389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04" y="6453336"/>
            <a:ext cx="864096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B90207-9703-46CB-B419-C974A49D00C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764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12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2.suedostschweiz.ch/var/upload/news/image/215688_640.jpg" TargetMode="External"/><Relationship Id="rId11" Type="http://schemas.openxmlformats.org/officeDocument/2006/relationships/image" Target="../media/image58.jpeg"/><Relationship Id="rId5" Type="http://schemas.openxmlformats.org/officeDocument/2006/relationships/image" Target="../media/image54.jpeg"/><Relationship Id="rId10" Type="http://schemas.openxmlformats.org/officeDocument/2006/relationships/image" Target="../media/image57.jpeg"/><Relationship Id="rId4" Type="http://schemas.openxmlformats.org/officeDocument/2006/relationships/hyperlink" Target="http://www.skionline.ch/images/content/maenner/portraits/viletta/viletta_14/viletta%20sotschi%20sieg%20super-kombi%20medaille%20key.JPG" TargetMode="Externa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sv.ch/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http://www.ski-valais.ch/" TargetMode="External"/><Relationship Id="rId3" Type="http://schemas.openxmlformats.org/officeDocument/2006/relationships/image" Target="../media/image19.jpeg"/><Relationship Id="rId21" Type="http://schemas.openxmlformats.org/officeDocument/2006/relationships/image" Target="../media/image28.jpeg"/><Relationship Id="rId7" Type="http://schemas.openxmlformats.org/officeDocument/2006/relationships/image" Target="../media/image21.jpeg"/><Relationship Id="rId12" Type="http://schemas.openxmlformats.org/officeDocument/2006/relationships/hyperlink" Target="http://www.bosv.ch/" TargetMode="External"/><Relationship Id="rId17" Type="http://schemas.openxmlformats.org/officeDocument/2006/relationships/image" Target="../media/image26.jpeg"/><Relationship Id="rId2" Type="http://schemas.openxmlformats.org/officeDocument/2006/relationships/hyperlink" Target="http://www.bsv.ch/" TargetMode="External"/><Relationship Id="rId16" Type="http://schemas.openxmlformats.org/officeDocument/2006/relationships/hyperlink" Target="http://www.giron-jurassien.ch/" TargetMode="External"/><Relationship Id="rId20" Type="http://schemas.openxmlformats.org/officeDocument/2006/relationships/hyperlink" Target="http://www.ski-romand.ch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w.ch/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30.jpeg"/><Relationship Id="rId10" Type="http://schemas.openxmlformats.org/officeDocument/2006/relationships/hyperlink" Target="http://www.schneesport-mittelland.ch/" TargetMode="External"/><Relationship Id="rId19" Type="http://schemas.openxmlformats.org/officeDocument/2006/relationships/image" Target="../media/image27.jpeg"/><Relationship Id="rId4" Type="http://schemas.openxmlformats.org/officeDocument/2006/relationships/hyperlink" Target="http://www.fssi.ch/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www.zssv.ch/" TargetMode="External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62064" y="2319015"/>
            <a:ext cx="5614392" cy="1470025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Swiss-Ski – Dachverband des Schweizerischen Schneesports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59832" y="3933056"/>
            <a:ext cx="5904656" cy="1752600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Gemeinsam zum Erfolg!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LEISTUNGSSPORT - PRIORISIERUNG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10</a:t>
            </a:fld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331640" y="1541016"/>
            <a:ext cx="6358898" cy="4408264"/>
            <a:chOff x="1525470" y="1397000"/>
            <a:chExt cx="6093060" cy="4064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525470" y="1397000"/>
              <a:ext cx="1442144" cy="4064000"/>
              <a:chOff x="1469" y="0"/>
              <a:chExt cx="1442144" cy="4064000"/>
            </a:xfrm>
          </p:grpSpPr>
          <p:sp>
            <p:nvSpPr>
              <p:cNvPr id="45" name="Abgerundetes Rechteck 44"/>
              <p:cNvSpPr/>
              <p:nvPr/>
            </p:nvSpPr>
            <p:spPr>
              <a:xfrm>
                <a:off x="1469" y="0"/>
                <a:ext cx="1442144" cy="406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Abgerundetes Rechteck 4"/>
              <p:cNvSpPr/>
              <p:nvPr/>
            </p:nvSpPr>
            <p:spPr>
              <a:xfrm>
                <a:off x="1469" y="0"/>
                <a:ext cx="1442144" cy="1219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2400" kern="1200" dirty="0" smtClean="0"/>
                  <a:t>1. Priorität</a:t>
                </a:r>
                <a:endParaRPr lang="de-CH" sz="2400" kern="1200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1669685" y="2616200"/>
              <a:ext cx="1153715" cy="2641600"/>
              <a:chOff x="145684" y="1219200"/>
              <a:chExt cx="1153715" cy="2641600"/>
            </a:xfrm>
          </p:grpSpPr>
          <p:sp>
            <p:nvSpPr>
              <p:cNvPr id="43" name="Abgerundetes Rechteck 42"/>
              <p:cNvSpPr/>
              <p:nvPr/>
            </p:nvSpPr>
            <p:spPr>
              <a:xfrm>
                <a:off x="145684" y="1219200"/>
                <a:ext cx="1153715" cy="2641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Abgerundetes Rechteck 6"/>
              <p:cNvSpPr/>
              <p:nvPr/>
            </p:nvSpPr>
            <p:spPr>
              <a:xfrm>
                <a:off x="179475" y="1252991"/>
                <a:ext cx="1086133" cy="25740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Ski Alpin</a:t>
                </a:r>
                <a:endParaRPr lang="de-CH" sz="1200" kern="1200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3075776" y="1397000"/>
              <a:ext cx="1442144" cy="4064000"/>
              <a:chOff x="1551775" y="0"/>
              <a:chExt cx="1442144" cy="4064000"/>
            </a:xfrm>
          </p:grpSpPr>
          <p:sp>
            <p:nvSpPr>
              <p:cNvPr id="41" name="Abgerundetes Rechteck 40"/>
              <p:cNvSpPr/>
              <p:nvPr/>
            </p:nvSpPr>
            <p:spPr>
              <a:xfrm>
                <a:off x="1551775" y="0"/>
                <a:ext cx="1442144" cy="406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Abgerundetes Rechteck 8"/>
              <p:cNvSpPr/>
              <p:nvPr/>
            </p:nvSpPr>
            <p:spPr>
              <a:xfrm>
                <a:off x="1551775" y="0"/>
                <a:ext cx="1442144" cy="1219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2400" kern="1200" dirty="0" smtClean="0"/>
                  <a:t>2. Priorität</a:t>
                </a:r>
                <a:endParaRPr lang="de-CH" sz="2400" kern="1200" dirty="0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3243376" y="2616200"/>
              <a:ext cx="1130329" cy="609341"/>
              <a:chOff x="1719375" y="1219200"/>
              <a:chExt cx="1130329" cy="609341"/>
            </a:xfrm>
          </p:grpSpPr>
          <p:sp>
            <p:nvSpPr>
              <p:cNvPr id="39" name="Abgerundetes Rechteck 38"/>
              <p:cNvSpPr/>
              <p:nvPr/>
            </p:nvSpPr>
            <p:spPr>
              <a:xfrm>
                <a:off x="1719375" y="1219200"/>
                <a:ext cx="1130329" cy="60934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Abgerundetes Rechteck 10"/>
              <p:cNvSpPr/>
              <p:nvPr/>
            </p:nvSpPr>
            <p:spPr>
              <a:xfrm>
                <a:off x="1786343" y="1220390"/>
                <a:ext cx="973004" cy="5859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Langlauf</a:t>
                </a: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3219990" y="3937000"/>
              <a:ext cx="1153715" cy="667589"/>
              <a:chOff x="1695989" y="2540000"/>
              <a:chExt cx="1153715" cy="667589"/>
            </a:xfrm>
          </p:grpSpPr>
          <p:sp>
            <p:nvSpPr>
              <p:cNvPr id="37" name="Abgerundetes Rechteck 36"/>
              <p:cNvSpPr/>
              <p:nvPr/>
            </p:nvSpPr>
            <p:spPr>
              <a:xfrm>
                <a:off x="1695989" y="2540000"/>
                <a:ext cx="1153715" cy="66758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Abgerundetes Rechteck 12"/>
              <p:cNvSpPr/>
              <p:nvPr/>
            </p:nvSpPr>
            <p:spPr>
              <a:xfrm>
                <a:off x="1719374" y="2556798"/>
                <a:ext cx="1106945" cy="6442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Skisprung</a:t>
                </a: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219990" y="4643933"/>
              <a:ext cx="1153715" cy="626900"/>
              <a:chOff x="1695989" y="3246933"/>
              <a:chExt cx="1153715" cy="626900"/>
            </a:xfrm>
          </p:grpSpPr>
          <p:sp>
            <p:nvSpPr>
              <p:cNvPr id="35" name="Abgerundetes Rechteck 34"/>
              <p:cNvSpPr/>
              <p:nvPr/>
            </p:nvSpPr>
            <p:spPr>
              <a:xfrm>
                <a:off x="1695989" y="3260314"/>
                <a:ext cx="1153715" cy="61351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Abgerundetes Rechteck 14"/>
              <p:cNvSpPr/>
              <p:nvPr/>
            </p:nvSpPr>
            <p:spPr>
              <a:xfrm>
                <a:off x="1719374" y="3246933"/>
                <a:ext cx="1106945" cy="5901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Snowboard</a:t>
                </a: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626081" y="1397000"/>
              <a:ext cx="1442144" cy="4064000"/>
              <a:chOff x="3102080" y="0"/>
              <a:chExt cx="1442144" cy="4064000"/>
            </a:xfrm>
          </p:grpSpPr>
          <p:sp>
            <p:nvSpPr>
              <p:cNvPr id="33" name="Abgerundetes Rechteck 32"/>
              <p:cNvSpPr/>
              <p:nvPr/>
            </p:nvSpPr>
            <p:spPr>
              <a:xfrm>
                <a:off x="3102081" y="0"/>
                <a:ext cx="1442143" cy="406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Abgerundetes Rechteck 16"/>
              <p:cNvSpPr/>
              <p:nvPr/>
            </p:nvSpPr>
            <p:spPr>
              <a:xfrm>
                <a:off x="3102080" y="0"/>
                <a:ext cx="1442144" cy="1219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2400" kern="1200" dirty="0" smtClean="0"/>
                  <a:t>3. Priorität</a:t>
                </a:r>
                <a:endParaRPr lang="de-CH" sz="2400" kern="1200" dirty="0"/>
              </a:p>
            </p:txBody>
          </p:sp>
        </p:grpSp>
        <p:sp>
          <p:nvSpPr>
            <p:cNvPr id="31" name="Abgerundetes Rechteck 30"/>
            <p:cNvSpPr/>
            <p:nvPr/>
          </p:nvSpPr>
          <p:spPr>
            <a:xfrm>
              <a:off x="3229470" y="3275920"/>
              <a:ext cx="1153715" cy="612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uppieren 16"/>
            <p:cNvGrpSpPr/>
            <p:nvPr/>
          </p:nvGrpSpPr>
          <p:grpSpPr>
            <a:xfrm>
              <a:off x="4770295" y="2651180"/>
              <a:ext cx="1153715" cy="2605428"/>
              <a:chOff x="3246294" y="1254180"/>
              <a:chExt cx="1153715" cy="2605428"/>
            </a:xfrm>
          </p:grpSpPr>
          <p:sp>
            <p:nvSpPr>
              <p:cNvPr id="29" name="Abgerundetes Rechteck 28"/>
              <p:cNvSpPr/>
              <p:nvPr/>
            </p:nvSpPr>
            <p:spPr>
              <a:xfrm>
                <a:off x="3246294" y="1254180"/>
                <a:ext cx="1153715" cy="260542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Abgerundetes Rechteck 20"/>
              <p:cNvSpPr/>
              <p:nvPr/>
            </p:nvSpPr>
            <p:spPr>
              <a:xfrm>
                <a:off x="3280085" y="1254181"/>
                <a:ext cx="1086133" cy="25716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Biathlon</a:t>
                </a:r>
                <a:endParaRPr lang="de-CH" sz="1200" kern="1200" dirty="0"/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6176386" y="1397000"/>
              <a:ext cx="1442144" cy="4064000"/>
              <a:chOff x="4652385" y="0"/>
              <a:chExt cx="1442144" cy="4064000"/>
            </a:xfrm>
          </p:grpSpPr>
          <p:sp>
            <p:nvSpPr>
              <p:cNvPr id="27" name="Abgerundetes Rechteck 26"/>
              <p:cNvSpPr/>
              <p:nvPr/>
            </p:nvSpPr>
            <p:spPr>
              <a:xfrm>
                <a:off x="4652385" y="0"/>
                <a:ext cx="1442144" cy="406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Abgerundetes Rechteck 22"/>
              <p:cNvSpPr/>
              <p:nvPr/>
            </p:nvSpPr>
            <p:spPr>
              <a:xfrm>
                <a:off x="4652385" y="0"/>
                <a:ext cx="1442144" cy="1219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2400" kern="1200" dirty="0" smtClean="0"/>
                  <a:t>4. Priorität</a:t>
                </a:r>
                <a:endParaRPr lang="de-CH" sz="2400" kern="1200" dirty="0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6320601" y="2617390"/>
              <a:ext cx="1153715" cy="1225351"/>
              <a:chOff x="4796600" y="1220390"/>
              <a:chExt cx="1153715" cy="1225351"/>
            </a:xfrm>
          </p:grpSpPr>
          <p:sp>
            <p:nvSpPr>
              <p:cNvPr id="23" name="Abgerundetes Rechteck 22"/>
              <p:cNvSpPr/>
              <p:nvPr/>
            </p:nvSpPr>
            <p:spPr>
              <a:xfrm>
                <a:off x="4796600" y="1220390"/>
                <a:ext cx="1153715" cy="122535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Abgerundetes Rechteck 24"/>
              <p:cNvSpPr/>
              <p:nvPr/>
            </p:nvSpPr>
            <p:spPr>
              <a:xfrm>
                <a:off x="4830391" y="1254181"/>
                <a:ext cx="1086133" cy="11577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Nordische Kombination</a:t>
                </a:r>
                <a:endParaRPr lang="de-CH" sz="1200" kern="1200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6320601" y="4031257"/>
              <a:ext cx="1153715" cy="1225351"/>
              <a:chOff x="4796600" y="2634257"/>
              <a:chExt cx="1153715" cy="1225351"/>
            </a:xfrm>
          </p:grpSpPr>
          <p:sp>
            <p:nvSpPr>
              <p:cNvPr id="21" name="Abgerundetes Rechteck 20"/>
              <p:cNvSpPr/>
              <p:nvPr/>
            </p:nvSpPr>
            <p:spPr>
              <a:xfrm>
                <a:off x="4796600" y="2634257"/>
                <a:ext cx="1153715" cy="122535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Abgerundetes Rechteck 26"/>
              <p:cNvSpPr/>
              <p:nvPr/>
            </p:nvSpPr>
            <p:spPr>
              <a:xfrm>
                <a:off x="4830391" y="2668048"/>
                <a:ext cx="1086133" cy="11577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CH" sz="1200" kern="1200" dirty="0" smtClean="0"/>
                  <a:t>Telemark</a:t>
                </a:r>
                <a:endParaRPr lang="de-CH" sz="1200" kern="1200" dirty="0"/>
              </a:p>
            </p:txBody>
          </p:sp>
        </p:grpSp>
      </p:grpSp>
      <p:sp>
        <p:nvSpPr>
          <p:cNvPr id="47" name="Abgerundetes Rechteck 18"/>
          <p:cNvSpPr/>
          <p:nvPr/>
        </p:nvSpPr>
        <p:spPr>
          <a:xfrm>
            <a:off x="3145249" y="3597426"/>
            <a:ext cx="1133520" cy="627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200" kern="1200" dirty="0" smtClean="0"/>
              <a:t>Freestyle</a:t>
            </a:r>
            <a:br>
              <a:rPr lang="de-CH" sz="1200" kern="1200" dirty="0" smtClean="0"/>
            </a:br>
            <a:r>
              <a:rPr lang="de-CH" sz="900" kern="1200" dirty="0" smtClean="0"/>
              <a:t>(Aerials, Buckelpiste, Freeski, Skicross)</a:t>
            </a:r>
            <a:endParaRPr lang="de-CH" sz="900" kern="1200" dirty="0"/>
          </a:p>
        </p:txBody>
      </p:sp>
    </p:spTree>
    <p:extLst>
      <p:ext uri="{BB962C8B-B14F-4D97-AF65-F5344CB8AC3E}">
        <p14:creationId xmlns:p14="http://schemas.microsoft.com/office/powerpoint/2010/main" val="398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LEISTUNGSSPORT – SAISON 2013/2014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2005300"/>
          </a:xfrm>
          <a:prstGeom prst="rect">
            <a:avLst/>
          </a:prstGeom>
        </p:spPr>
      </p:pic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718889" y="3754775"/>
            <a:ext cx="774154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1pPr>
            <a:lvl2pPr marL="742950" indent="-285750"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2pPr>
            <a:lvl3pPr marL="1143000" indent="-228600"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3pPr>
            <a:lvl4pPr marL="1600200" indent="-228600"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4pPr>
            <a:lvl5pPr marL="2057400" indent="-228600"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b="1">
                <a:solidFill>
                  <a:srgbClr val="FF3300"/>
                </a:solidFill>
                <a:latin typeface="Verdana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de-CH" sz="1600" b="0" dirty="0" smtClean="0">
                <a:solidFill>
                  <a:schemeClr val="tx1"/>
                </a:solidFill>
              </a:rPr>
              <a:t>47 Weltcupsiege (Vorjahr: 18)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de-CH" sz="1600" b="0" dirty="0" smtClean="0">
                <a:solidFill>
                  <a:schemeClr val="tx1"/>
                </a:solidFill>
              </a:rPr>
              <a:t>57 </a:t>
            </a:r>
            <a:r>
              <a:rPr lang="de-CH" sz="1600" b="0" dirty="0" err="1" smtClean="0">
                <a:solidFill>
                  <a:schemeClr val="tx1"/>
                </a:solidFill>
              </a:rPr>
              <a:t>Weltcuppodestplätze</a:t>
            </a:r>
            <a:r>
              <a:rPr lang="de-CH" sz="1600" b="0" dirty="0" smtClean="0">
                <a:solidFill>
                  <a:schemeClr val="tx1"/>
                </a:solidFill>
              </a:rPr>
              <a:t> Silber + Bronze (Vorjahr: 45) 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de-CH" sz="1600" b="0" dirty="0" smtClean="0">
                <a:solidFill>
                  <a:schemeClr val="tx1"/>
                </a:solidFill>
              </a:rPr>
              <a:t>2x Gesamtweltcupsiege, 6x </a:t>
            </a:r>
            <a:r>
              <a:rPr lang="de-CH" sz="1600" b="0" dirty="0" err="1" smtClean="0">
                <a:solidFill>
                  <a:schemeClr val="tx1"/>
                </a:solidFill>
              </a:rPr>
              <a:t>Disziplinensiege</a:t>
            </a:r>
            <a:endParaRPr lang="de-CH" sz="16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de-CH" sz="1600" b="0" dirty="0" smtClean="0">
                <a:solidFill>
                  <a:schemeClr val="tx1"/>
                </a:solidFill>
              </a:rPr>
              <a:t>6x OWS-Gold, 2x OWS-Silber, 1x OWS-Bronze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de-CH" sz="1600" b="0" dirty="0" smtClean="0">
                <a:solidFill>
                  <a:schemeClr val="tx1"/>
                </a:solidFill>
              </a:rPr>
              <a:t>6x JWM-Gold, </a:t>
            </a:r>
            <a:r>
              <a:rPr lang="de-CH" sz="1600" b="0" dirty="0">
                <a:solidFill>
                  <a:schemeClr val="tx1"/>
                </a:solidFill>
              </a:rPr>
              <a:t>6</a:t>
            </a:r>
            <a:r>
              <a:rPr lang="de-CH" sz="1600" b="0" dirty="0" smtClean="0">
                <a:solidFill>
                  <a:schemeClr val="tx1"/>
                </a:solidFill>
              </a:rPr>
              <a:t>x JWM-Silber, 5x JWM-Bronze</a:t>
            </a:r>
          </a:p>
          <a:p>
            <a:pPr>
              <a:spcBef>
                <a:spcPct val="50000"/>
              </a:spcBef>
            </a:pPr>
            <a:endParaRPr lang="de-CH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de-CH" dirty="0" smtClean="0"/>
              <a:t>LEISTUNGSSPORT – </a:t>
            </a:r>
            <a:r>
              <a:rPr lang="de-CH" dirty="0" smtClean="0"/>
              <a:t>NACHWUCHS</a:t>
            </a:r>
            <a:br>
              <a:rPr lang="de-CH" dirty="0" smtClean="0"/>
            </a:br>
            <a:r>
              <a:rPr lang="de-CH" dirty="0" smtClean="0"/>
              <a:t>DIE </a:t>
            </a:r>
            <a:r>
              <a:rPr lang="de-CH" dirty="0" smtClean="0"/>
              <a:t>AUSBILDUNGSZENTREN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79512" y="6453336"/>
            <a:ext cx="864096" cy="288032"/>
          </a:xfrm>
        </p:spPr>
        <p:txBody>
          <a:bodyPr/>
          <a:lstStyle/>
          <a:p>
            <a:fld id="{2EB90207-9703-46CB-B419-C974A49D00CE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819308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559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19" y="5658611"/>
            <a:ext cx="773921" cy="50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4" name="Picture 6" descr="P:\7_Logos Schriften\Logos\Breitensport\RFC\rfc_2011_cmy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858">
            <a:off x="1185172" y="5854748"/>
            <a:ext cx="1317647" cy="784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5" name="Picture 7" descr="P:\7_Logos Schriften\Logos\Breitensport\Dario Cologna Fun Parcours\LOGO_colognafinal_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180" y="5256002"/>
            <a:ext cx="1693888" cy="105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301" name="Picture 13" descr="http://images.gadmin.st.s3.amazonaws.com/n35295/images/detail/logo-gp-migros-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412" y="4522137"/>
            <a:ext cx="1305023" cy="1141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305" name="Picture 17" descr="http://www.swiss-ski.ch/uploads/pics/logo_juskila_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8737">
            <a:off x="2598938" y="5892240"/>
            <a:ext cx="978175" cy="652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de-CH" sz="2200" b="1" cap="all" dirty="0" smtClean="0"/>
              <a:t>Breitensport (Auswahl)</a:t>
            </a:r>
            <a:endParaRPr lang="de-CH" sz="2200" b="1" cap="all" dirty="0"/>
          </a:p>
        </p:txBody>
      </p:sp>
      <p:pic>
        <p:nvPicPr>
          <p:cNvPr id="12307" name="Picture 19" descr="http://www.swiss-ski.ch/typo3temp/pics/25f33775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590">
            <a:off x="3956581" y="5921527"/>
            <a:ext cx="1077108" cy="490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feld 6"/>
          <p:cNvSpPr txBox="1"/>
          <p:nvPr/>
        </p:nvSpPr>
        <p:spPr>
          <a:xfrm>
            <a:off x="2530355" y="1484785"/>
            <a:ext cx="225766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Ski nordisch</a:t>
            </a:r>
          </a:p>
          <a:p>
            <a:endParaRPr lang="de-CH" b="1" dirty="0"/>
          </a:p>
          <a:p>
            <a:r>
              <a:rPr lang="de-CH" dirty="0" smtClean="0"/>
              <a:t>Helvetia Nordic </a:t>
            </a:r>
          </a:p>
          <a:p>
            <a:r>
              <a:rPr lang="de-CH" dirty="0" err="1" smtClean="0"/>
              <a:t>Trophy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Juskila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Dario </a:t>
            </a:r>
            <a:r>
              <a:rPr lang="de-CH" dirty="0" err="1" smtClean="0"/>
              <a:t>Cologna</a:t>
            </a:r>
            <a:r>
              <a:rPr lang="de-CH" dirty="0" smtClean="0"/>
              <a:t> </a:t>
            </a:r>
          </a:p>
          <a:p>
            <a:r>
              <a:rPr lang="de-CH" dirty="0" smtClean="0"/>
              <a:t>Fun Parcours</a:t>
            </a:r>
          </a:p>
          <a:p>
            <a:endParaRPr lang="de-CH" dirty="0" smtClean="0"/>
          </a:p>
          <a:p>
            <a:r>
              <a:rPr lang="de-CH" dirty="0" smtClean="0"/>
              <a:t>Simon Ammann</a:t>
            </a:r>
          </a:p>
          <a:p>
            <a:r>
              <a:rPr lang="de-CH" dirty="0" smtClean="0"/>
              <a:t>Jump Parcours</a:t>
            </a:r>
          </a:p>
          <a:p>
            <a:endParaRPr lang="de-CH" dirty="0"/>
          </a:p>
          <a:p>
            <a:r>
              <a:rPr lang="de-CH" dirty="0" err="1" smtClean="0"/>
              <a:t>Ruag</a:t>
            </a:r>
            <a:r>
              <a:rPr lang="de-CH" dirty="0" smtClean="0"/>
              <a:t> Kids / Swiss</a:t>
            </a:r>
          </a:p>
          <a:p>
            <a:r>
              <a:rPr lang="de-CH" dirty="0" err="1" smtClean="0"/>
              <a:t>Trophy</a:t>
            </a:r>
            <a:endParaRPr lang="de-CH" dirty="0"/>
          </a:p>
        </p:txBody>
      </p:sp>
      <p:pic>
        <p:nvPicPr>
          <p:cNvPr id="12311" name="Picture 23" descr="http://www.swissfreeski.ch/wordpress/wp-content/uploads/SF_Days_A5-721x102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1491">
            <a:off x="6726781" y="5041916"/>
            <a:ext cx="1074867" cy="1524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feld 5"/>
          <p:cNvSpPr txBox="1"/>
          <p:nvPr/>
        </p:nvSpPr>
        <p:spPr>
          <a:xfrm>
            <a:off x="467545" y="1484785"/>
            <a:ext cx="2088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Ski alpin</a:t>
            </a:r>
          </a:p>
          <a:p>
            <a:endParaRPr lang="de-CH" b="1" dirty="0"/>
          </a:p>
          <a:p>
            <a:r>
              <a:rPr lang="de-CH" dirty="0" smtClean="0"/>
              <a:t>GP Migros</a:t>
            </a:r>
          </a:p>
          <a:p>
            <a:endParaRPr lang="de-CH" dirty="0"/>
          </a:p>
          <a:p>
            <a:endParaRPr lang="de-CH" dirty="0" smtClean="0"/>
          </a:p>
          <a:p>
            <a:r>
              <a:rPr lang="de-CH" dirty="0" err="1" smtClean="0"/>
              <a:t>Juskila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Famigros</a:t>
            </a:r>
            <a:r>
              <a:rPr lang="de-CH" dirty="0" smtClean="0"/>
              <a:t> </a:t>
            </a:r>
            <a:r>
              <a:rPr lang="de-CH" dirty="0" smtClean="0"/>
              <a:t>Family </a:t>
            </a:r>
          </a:p>
          <a:p>
            <a:r>
              <a:rPr lang="de-CH" dirty="0" smtClean="0"/>
              <a:t>Contest</a:t>
            </a:r>
          </a:p>
          <a:p>
            <a:endParaRPr lang="de-CH" dirty="0"/>
          </a:p>
          <a:p>
            <a:r>
              <a:rPr lang="de-CH" dirty="0" smtClean="0"/>
              <a:t>Summer </a:t>
            </a:r>
            <a:r>
              <a:rPr lang="de-CH" dirty="0" err="1" smtClean="0"/>
              <a:t>Trophy</a:t>
            </a:r>
            <a:endParaRPr lang="de-CH" dirty="0" smtClean="0"/>
          </a:p>
          <a:p>
            <a:endParaRPr lang="de-CH" b="1" dirty="0"/>
          </a:p>
          <a:p>
            <a:endParaRPr lang="de-CH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804406" y="1464004"/>
            <a:ext cx="207184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Snowboard</a:t>
            </a:r>
          </a:p>
          <a:p>
            <a:endParaRPr lang="de-CH" b="1" dirty="0"/>
          </a:p>
          <a:p>
            <a:r>
              <a:rPr lang="de-CH" dirty="0" smtClean="0"/>
              <a:t>Audi Snowboard</a:t>
            </a:r>
          </a:p>
          <a:p>
            <a:r>
              <a:rPr lang="de-CH" dirty="0" smtClean="0"/>
              <a:t>Series</a:t>
            </a:r>
          </a:p>
          <a:p>
            <a:endParaRPr lang="de-CH" dirty="0"/>
          </a:p>
          <a:p>
            <a:r>
              <a:rPr lang="de-CH" dirty="0" err="1"/>
              <a:t>Juskila</a:t>
            </a:r>
            <a:endParaRPr lang="de-CH" dirty="0"/>
          </a:p>
          <a:p>
            <a:endParaRPr lang="de-CH" dirty="0" smtClean="0"/>
          </a:p>
          <a:p>
            <a:r>
              <a:rPr lang="de-CH" dirty="0" err="1" smtClean="0"/>
              <a:t>Headhunt</a:t>
            </a:r>
            <a:r>
              <a:rPr lang="de-CH" dirty="0" smtClean="0"/>
              <a:t> Days</a:t>
            </a:r>
          </a:p>
          <a:p>
            <a:endParaRPr lang="de-CH" b="1" dirty="0" smtClean="0"/>
          </a:p>
          <a:p>
            <a:r>
              <a:rPr lang="de-CH" dirty="0" err="1" smtClean="0"/>
              <a:t>Rivella</a:t>
            </a:r>
            <a:r>
              <a:rPr lang="de-CH" dirty="0" smtClean="0"/>
              <a:t> Family</a:t>
            </a:r>
          </a:p>
          <a:p>
            <a:r>
              <a:rPr lang="de-CH" dirty="0" smtClean="0"/>
              <a:t>Contest</a:t>
            </a:r>
          </a:p>
          <a:p>
            <a:endParaRPr lang="de-CH" dirty="0"/>
          </a:p>
          <a:p>
            <a:r>
              <a:rPr lang="de-CH" dirty="0" smtClean="0"/>
              <a:t>Summer </a:t>
            </a:r>
            <a:r>
              <a:rPr lang="de-CH" dirty="0" err="1" smtClean="0"/>
              <a:t>Trophy</a:t>
            </a:r>
            <a:endParaRPr lang="de-CH" dirty="0" smtClean="0"/>
          </a:p>
          <a:p>
            <a:endParaRPr lang="de-CH" dirty="0"/>
          </a:p>
          <a:p>
            <a:endParaRPr lang="de-CH" b="1" dirty="0" smtClean="0"/>
          </a:p>
          <a:p>
            <a:endParaRPr lang="de-CH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7049260" y="1484785"/>
            <a:ext cx="195899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Freestyle</a:t>
            </a:r>
          </a:p>
          <a:p>
            <a:endParaRPr lang="de-CH" b="1" dirty="0"/>
          </a:p>
          <a:p>
            <a:r>
              <a:rPr lang="de-CH" dirty="0" smtClean="0"/>
              <a:t>Audi </a:t>
            </a:r>
            <a:r>
              <a:rPr lang="de-CH" dirty="0" err="1" smtClean="0"/>
              <a:t>Skicross</a:t>
            </a:r>
            <a:endParaRPr lang="de-CH" dirty="0" smtClean="0"/>
          </a:p>
          <a:p>
            <a:r>
              <a:rPr lang="de-CH" dirty="0" smtClean="0"/>
              <a:t>Tour</a:t>
            </a:r>
          </a:p>
          <a:p>
            <a:endParaRPr lang="de-CH" dirty="0"/>
          </a:p>
          <a:p>
            <a:r>
              <a:rPr lang="de-CH" dirty="0" err="1" smtClean="0"/>
              <a:t>Freeski</a:t>
            </a:r>
            <a:r>
              <a:rPr lang="de-CH" dirty="0" smtClean="0"/>
              <a:t> Open</a:t>
            </a:r>
            <a:endParaRPr lang="de-CH" dirty="0"/>
          </a:p>
          <a:p>
            <a:endParaRPr lang="de-CH" dirty="0" smtClean="0"/>
          </a:p>
          <a:p>
            <a:r>
              <a:rPr lang="de-CH" dirty="0" err="1" smtClean="0"/>
              <a:t>Headhunt</a:t>
            </a:r>
            <a:r>
              <a:rPr lang="de-CH" dirty="0" smtClean="0"/>
              <a:t> Days</a:t>
            </a:r>
          </a:p>
          <a:p>
            <a:endParaRPr lang="de-CH" b="1" dirty="0" smtClean="0"/>
          </a:p>
          <a:p>
            <a:endParaRPr lang="de-CH" b="1" dirty="0"/>
          </a:p>
        </p:txBody>
      </p:sp>
      <p:pic>
        <p:nvPicPr>
          <p:cNvPr id="3074" name="Picture 2" descr="R:\Public\9_Logos Schriften\Logos\Events\Events Leistungssport\Audi Swiss Snowboard Series\RZ_Logo_Audi_Snowboard_Seri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2" y="4688742"/>
            <a:ext cx="131853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161591" y="248413"/>
            <a:ext cx="1506903" cy="1874208"/>
            <a:chOff x="762644" y="690114"/>
            <a:chExt cx="1506903" cy="2026608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644" y="690114"/>
              <a:ext cx="897303" cy="141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44" y="842514"/>
              <a:ext cx="897303" cy="141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444" y="994914"/>
              <a:ext cx="897303" cy="141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44" y="1147314"/>
              <a:ext cx="897303" cy="141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2244" y="1299714"/>
              <a:ext cx="897303" cy="1417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8" name="Kreuz 37"/>
          <p:cNvSpPr/>
          <p:nvPr/>
        </p:nvSpPr>
        <p:spPr bwMode="auto">
          <a:xfrm>
            <a:off x="1855920" y="926858"/>
            <a:ext cx="574267" cy="540538"/>
          </a:xfrm>
          <a:prstGeom prst="plus">
            <a:avLst>
              <a:gd name="adj" fmla="val 400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016" y="2786346"/>
            <a:ext cx="4010225" cy="2717321"/>
          </a:xfrm>
          <a:prstGeom prst="rect">
            <a:avLst/>
          </a:prstGeom>
        </p:spPr>
      </p:pic>
      <p:grpSp>
        <p:nvGrpSpPr>
          <p:cNvPr id="40" name="Gruppieren 39"/>
          <p:cNvGrpSpPr/>
          <p:nvPr/>
        </p:nvGrpSpPr>
        <p:grpSpPr>
          <a:xfrm>
            <a:off x="2462221" y="438638"/>
            <a:ext cx="1783515" cy="1516977"/>
            <a:chOff x="3235267" y="457201"/>
            <a:chExt cx="2335244" cy="1939796"/>
          </a:xfrm>
        </p:grpSpPr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0246" y="457201"/>
              <a:ext cx="1431985" cy="6949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4254" y="806094"/>
              <a:ext cx="1431985" cy="6949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40759" y="1106840"/>
              <a:ext cx="1431985" cy="6949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67" y="1412055"/>
              <a:ext cx="1431985" cy="6949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8526" y="1702062"/>
              <a:ext cx="1431985" cy="6949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6" name="Kreuz 45"/>
          <p:cNvSpPr/>
          <p:nvPr/>
        </p:nvSpPr>
        <p:spPr bwMode="auto">
          <a:xfrm>
            <a:off x="4254659" y="948135"/>
            <a:ext cx="574267" cy="540538"/>
          </a:xfrm>
          <a:prstGeom prst="plus">
            <a:avLst>
              <a:gd name="adj" fmla="val 400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66"/>
          <a:stretch/>
        </p:blipFill>
        <p:spPr>
          <a:xfrm>
            <a:off x="4986429" y="164953"/>
            <a:ext cx="1529177" cy="234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Kreuz 47"/>
          <p:cNvSpPr/>
          <p:nvPr/>
        </p:nvSpPr>
        <p:spPr bwMode="auto">
          <a:xfrm>
            <a:off x="6491149" y="926858"/>
            <a:ext cx="574267" cy="540538"/>
          </a:xfrm>
          <a:prstGeom prst="plus">
            <a:avLst>
              <a:gd name="adj" fmla="val 400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Gleich 48"/>
          <p:cNvSpPr/>
          <p:nvPr/>
        </p:nvSpPr>
        <p:spPr bwMode="auto">
          <a:xfrm>
            <a:off x="3660925" y="3727567"/>
            <a:ext cx="897303" cy="69011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" b="-1"/>
          <a:stretch/>
        </p:blipFill>
        <p:spPr>
          <a:xfrm>
            <a:off x="7149218" y="433848"/>
            <a:ext cx="1727363" cy="1642186"/>
          </a:xfrm>
          <a:prstGeom prst="rect">
            <a:avLst/>
          </a:prstGeom>
        </p:spPr>
      </p:pic>
      <p:sp>
        <p:nvSpPr>
          <p:cNvPr id="51" name="Kreuz 50"/>
          <p:cNvSpPr/>
          <p:nvPr/>
        </p:nvSpPr>
        <p:spPr bwMode="auto">
          <a:xfrm>
            <a:off x="205856" y="3802355"/>
            <a:ext cx="574267" cy="540538"/>
          </a:xfrm>
          <a:prstGeom prst="plus">
            <a:avLst>
              <a:gd name="adj" fmla="val 400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28670" y="2297874"/>
            <a:ext cx="179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5 Tageskarten</a:t>
            </a:r>
            <a:endParaRPr lang="de-CH" sz="1600" dirty="0"/>
          </a:p>
        </p:txBody>
      </p:sp>
      <p:sp>
        <p:nvSpPr>
          <p:cNvPr id="53" name="Textfeld 52"/>
          <p:cNvSpPr txBox="1"/>
          <p:nvPr/>
        </p:nvSpPr>
        <p:spPr>
          <a:xfrm>
            <a:off x="2243167" y="2285993"/>
            <a:ext cx="229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5 Teller Spaghetti</a:t>
            </a:r>
            <a:endParaRPr lang="de-CH" sz="1600" dirty="0"/>
          </a:p>
        </p:txBody>
      </p:sp>
      <p:sp>
        <p:nvSpPr>
          <p:cNvPr id="54" name="Textfeld 53"/>
          <p:cNvSpPr txBox="1"/>
          <p:nvPr/>
        </p:nvSpPr>
        <p:spPr>
          <a:xfrm>
            <a:off x="4736480" y="2285993"/>
            <a:ext cx="202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1 Familienspiel</a:t>
            </a:r>
            <a:endParaRPr lang="de-CH" sz="1600" dirty="0"/>
          </a:p>
        </p:txBody>
      </p:sp>
      <p:sp>
        <p:nvSpPr>
          <p:cNvPr id="55" name="Textfeld 54"/>
          <p:cNvSpPr txBox="1"/>
          <p:nvPr/>
        </p:nvSpPr>
        <p:spPr>
          <a:xfrm>
            <a:off x="7017919" y="2297874"/>
            <a:ext cx="193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1 </a:t>
            </a:r>
            <a:r>
              <a:rPr lang="de-CH" sz="1600" dirty="0" err="1" smtClean="0"/>
              <a:t>Plauschrennen</a:t>
            </a:r>
            <a:endParaRPr lang="de-CH" sz="1600" dirty="0"/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97" y="3170671"/>
            <a:ext cx="2715993" cy="1803906"/>
          </a:xfrm>
          <a:prstGeom prst="rect">
            <a:avLst/>
          </a:prstGeom>
        </p:spPr>
      </p:pic>
      <p:sp>
        <p:nvSpPr>
          <p:cNvPr id="57" name="Textfeld 56"/>
          <p:cNvSpPr txBox="1"/>
          <p:nvPr/>
        </p:nvSpPr>
        <p:spPr>
          <a:xfrm>
            <a:off x="1240527" y="5219353"/>
            <a:ext cx="229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Spiel und Spass</a:t>
            </a:r>
            <a:endParaRPr lang="de-CH" sz="1600" dirty="0"/>
          </a:p>
        </p:txBody>
      </p:sp>
      <p:sp>
        <p:nvSpPr>
          <p:cNvPr id="58" name="Rechteck 57"/>
          <p:cNvSpPr/>
          <p:nvPr/>
        </p:nvSpPr>
        <p:spPr>
          <a:xfrm rot="19577233">
            <a:off x="575623" y="2781659"/>
            <a:ext cx="86068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für Fr. 85.--</a:t>
            </a:r>
            <a:endParaRPr lang="de-DE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650017" y="5728312"/>
            <a:ext cx="401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1 glückliche Familie</a:t>
            </a:r>
            <a:endParaRPr lang="de-CH" sz="1800" b="1" dirty="0"/>
          </a:p>
        </p:txBody>
      </p:sp>
      <p:sp>
        <p:nvSpPr>
          <p:cNvPr id="60" name="Rechteck 59"/>
          <p:cNvSpPr/>
          <p:nvPr/>
        </p:nvSpPr>
        <p:spPr>
          <a:xfrm rot="19577233">
            <a:off x="-393321" y="3105706"/>
            <a:ext cx="99758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…und das 27 Mal</a:t>
            </a:r>
            <a:endParaRPr lang="de-DE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1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8" grpId="0" animBg="1"/>
      <p:bldP spid="49" grpId="0" animBg="1"/>
      <p:bldP spid="51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r>
              <a:rPr lang="de-CH" dirty="0" smtClean="0"/>
              <a:t>MARKETING/SPONSORING - HIERARCHIE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1028" name="Picture 4" descr="R:\Public\9_Logos Schriften\Logos\Swiss-Ski Sponsoren\Sponsorenboards\2013\NEU ab 29.08.2013\SPONSORENDRAW\Sponsorendraw_A4_4c_F_Sept_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99434"/>
            <a:ext cx="3384376" cy="52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FINANZEN – DIE EINNAHMEN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12768" cy="52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FINANZEN – DIE AUSGABEN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514325"/>
            <a:ext cx="7272808" cy="58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5013176"/>
            <a:ext cx="8229600" cy="1143000"/>
          </a:xfrm>
        </p:spPr>
        <p:txBody>
          <a:bodyPr/>
          <a:lstStyle/>
          <a:p>
            <a:pPr algn="ctr"/>
            <a:r>
              <a:rPr lang="de-CH" dirty="0" smtClean="0"/>
              <a:t>VIELE DANK FÜR IHRE AUFMERKSAMKEIT!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18</a:t>
            </a:fld>
            <a:endParaRPr lang="de-CH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369950" y="211949"/>
            <a:ext cx="8378514" cy="5031263"/>
            <a:chOff x="384174" y="1363470"/>
            <a:chExt cx="8378514" cy="5031263"/>
          </a:xfrm>
        </p:grpSpPr>
        <p:pic>
          <p:nvPicPr>
            <p:cNvPr id="3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" y="1795518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Image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259" y="1748217"/>
              <a:ext cx="3525128" cy="184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Sandro Viletta - Olympiasieger in der Super-Kombi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3569694"/>
              <a:ext cx="2005682" cy="260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Selina Gasparin sicherte mit einem Exploit die Silbermedaille.">
              <a:hlinkClick r:id="rId6" tooltip="Selina Gasparin sicherte mit einem Exploit die Silbermedaille. (Keystone)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710" y="1789090"/>
              <a:ext cx="2747690" cy="183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913" y="3569483"/>
              <a:ext cx="3312267" cy="220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0" descr="http://www.skionline.ch/images/gallery/20281060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065" y="3569483"/>
              <a:ext cx="3190091" cy="212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uppieren 37"/>
            <p:cNvGrpSpPr/>
            <p:nvPr/>
          </p:nvGrpSpPr>
          <p:grpSpPr>
            <a:xfrm>
              <a:off x="384174" y="5662931"/>
              <a:ext cx="8378513" cy="432048"/>
              <a:chOff x="87994" y="6395868"/>
              <a:chExt cx="8771166" cy="276797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94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468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0209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683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3157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9631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6105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09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686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3783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Gruppieren 38"/>
            <p:cNvGrpSpPr/>
            <p:nvPr/>
          </p:nvGrpSpPr>
          <p:grpSpPr>
            <a:xfrm>
              <a:off x="384175" y="1363470"/>
              <a:ext cx="8378513" cy="432048"/>
              <a:chOff x="87994" y="6395868"/>
              <a:chExt cx="8771166" cy="276797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94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468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0209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683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3157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9631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6105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09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686" y="6395868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3783" y="6395869"/>
                <a:ext cx="936474" cy="27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hteck 39"/>
            <p:cNvSpPr/>
            <p:nvPr/>
          </p:nvSpPr>
          <p:spPr>
            <a:xfrm>
              <a:off x="384174" y="6106700"/>
              <a:ext cx="2964220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50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05064"/>
          </a:xfrm>
        </p:spPr>
        <p:txBody>
          <a:bodyPr>
            <a:no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de-CH" sz="1600" dirty="0"/>
              <a:t>Swiss-Ski – </a:t>
            </a:r>
            <a:r>
              <a:rPr lang="de-CH" sz="1600" dirty="0" smtClean="0"/>
              <a:t>Übersicht</a:t>
            </a: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r>
              <a:rPr lang="de-CH" sz="1600" dirty="0" smtClean="0"/>
              <a:t>Leistungs- &amp; Nachwuchssport</a:t>
            </a: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r>
              <a:rPr lang="de-CH" sz="1600" dirty="0" smtClean="0"/>
              <a:t>Breitensport </a:t>
            </a:r>
          </a:p>
          <a:p>
            <a:pPr marL="0" indent="0">
              <a:spcBef>
                <a:spcPts val="150"/>
              </a:spcBef>
              <a:buNone/>
            </a:pP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r>
              <a:rPr lang="de-CH" sz="1600" dirty="0" smtClean="0"/>
              <a:t>Marketing/Sponsoring</a:t>
            </a: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endParaRPr lang="de-CH" sz="1600" dirty="0"/>
          </a:p>
          <a:p>
            <a:pPr marL="0" indent="0">
              <a:spcBef>
                <a:spcPts val="150"/>
              </a:spcBef>
              <a:buNone/>
            </a:pPr>
            <a:r>
              <a:rPr lang="de-CH" sz="1600" dirty="0" smtClean="0"/>
              <a:t>Finanzen</a:t>
            </a:r>
          </a:p>
          <a:p>
            <a:pPr marL="0" indent="0">
              <a:spcBef>
                <a:spcPts val="150"/>
              </a:spcBef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96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SWISS-SKI IN ZAHLEN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435280" cy="4565103"/>
          </a:xfrm>
        </p:spPr>
        <p:txBody>
          <a:bodyPr>
            <a:normAutofit fontScale="92500" lnSpcReduction="20000"/>
          </a:bodyPr>
          <a:lstStyle/>
          <a:p>
            <a:pPr marL="304800" indent="-304800">
              <a:buFont typeface="Wingdings" pitchFamily="2" charset="2"/>
              <a:buChar char="§"/>
            </a:pPr>
            <a:r>
              <a:rPr lang="de-CH" sz="2000" dirty="0" smtClean="0"/>
              <a:t>Gründung </a:t>
            </a:r>
            <a:r>
              <a:rPr lang="de-CH" sz="2000" dirty="0"/>
              <a:t>am 20. November 1904 in </a:t>
            </a:r>
            <a:r>
              <a:rPr lang="de-CH" sz="2000" dirty="0" smtClean="0"/>
              <a:t>Olten, Sitz </a:t>
            </a:r>
            <a:r>
              <a:rPr lang="de-CH" sz="2000" dirty="0"/>
              <a:t>in Muri b. Bern</a:t>
            </a:r>
          </a:p>
          <a:p>
            <a:pPr marL="304800" indent="-304800">
              <a:buFont typeface="Wingdings" pitchFamily="2" charset="2"/>
              <a:buChar char="§"/>
            </a:pP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 smtClean="0"/>
              <a:t>11 Disziplinen unter einem Dach</a:t>
            </a:r>
          </a:p>
          <a:p>
            <a:pPr marL="304800" indent="-304800">
              <a:buFont typeface="Wingdings" pitchFamily="2" charset="2"/>
              <a:buChar char="§"/>
            </a:pP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 smtClean="0"/>
              <a:t>304 </a:t>
            </a:r>
            <a:r>
              <a:rPr lang="de-CH" sz="2000" dirty="0"/>
              <a:t>Athletinnen und </a:t>
            </a:r>
            <a:r>
              <a:rPr lang="de-CH" sz="2000" dirty="0" smtClean="0"/>
              <a:t>Athleten, </a:t>
            </a:r>
          </a:p>
          <a:p>
            <a:pPr marL="304800" indent="-304800">
              <a:buFont typeface="Wingdings" pitchFamily="2" charset="2"/>
              <a:buChar char="§"/>
            </a:pP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 smtClean="0"/>
              <a:t>160 </a:t>
            </a:r>
            <a:r>
              <a:rPr lang="de-CH" sz="2000" dirty="0"/>
              <a:t>Trainer, </a:t>
            </a:r>
            <a:r>
              <a:rPr lang="de-CH" sz="2000" dirty="0" smtClean="0"/>
              <a:t>Ärzte, Betreuer und Back Office in Muri </a:t>
            </a: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/>
              <a:t>Mitglieder Swiss-Ski (Stand </a:t>
            </a:r>
            <a:r>
              <a:rPr lang="de-CH" sz="2000" dirty="0" smtClean="0"/>
              <a:t>31. März 2014)</a:t>
            </a:r>
            <a:endParaRPr lang="de-CH" sz="2000" dirty="0"/>
          </a:p>
          <a:p>
            <a:pPr marL="704850" lvl="1" indent="-304800">
              <a:buFont typeface="Wingdings" pitchFamily="2" charset="2"/>
              <a:buChar char="§"/>
            </a:pPr>
            <a:endParaRPr lang="de-CH" sz="1600" dirty="0" smtClean="0"/>
          </a:p>
          <a:p>
            <a:pPr marL="704850" lvl="1" indent="-304800">
              <a:buFont typeface="Wingdings" pitchFamily="2" charset="2"/>
              <a:buChar char="§"/>
            </a:pPr>
            <a:r>
              <a:rPr lang="de-CH" sz="1600" dirty="0" smtClean="0"/>
              <a:t>Total: </a:t>
            </a:r>
            <a:r>
              <a:rPr lang="de-CH" sz="1600" dirty="0"/>
              <a:t>		</a:t>
            </a:r>
            <a:r>
              <a:rPr lang="de-CH" sz="1600" dirty="0" smtClean="0"/>
              <a:t>107’265</a:t>
            </a:r>
            <a:endParaRPr lang="de-CH" sz="1600" dirty="0"/>
          </a:p>
          <a:p>
            <a:pPr marL="704850" lvl="1" indent="-304800">
              <a:buFont typeface="Wingdings" pitchFamily="2" charset="2"/>
              <a:buChar char="§"/>
            </a:pPr>
            <a:r>
              <a:rPr lang="de-CH" sz="1600" dirty="0"/>
              <a:t>Skiclubs: 		</a:t>
            </a:r>
            <a:r>
              <a:rPr lang="de-CH" sz="1600" dirty="0" smtClean="0"/>
              <a:t>772</a:t>
            </a:r>
            <a:endParaRPr lang="de-CH" sz="1600" dirty="0"/>
          </a:p>
          <a:p>
            <a:pPr marL="704850" lvl="1" indent="-304800">
              <a:buFont typeface="Wingdings" pitchFamily="2" charset="2"/>
              <a:buChar char="§"/>
            </a:pPr>
            <a:r>
              <a:rPr lang="de-CH" sz="1600" dirty="0"/>
              <a:t>Regionalverbände      </a:t>
            </a:r>
            <a:r>
              <a:rPr lang="de-CH" sz="1600" dirty="0" smtClean="0"/>
              <a:t>12</a:t>
            </a:r>
          </a:p>
          <a:p>
            <a:pPr marL="704850" lvl="1" indent="-304800">
              <a:buFont typeface="Wingdings" pitchFamily="2" charset="2"/>
              <a:buChar char="§"/>
            </a:pPr>
            <a:r>
              <a:rPr lang="de-CH" sz="1600" dirty="0"/>
              <a:t>	</a:t>
            </a:r>
            <a:endParaRPr lang="de-CH" sz="2000" dirty="0"/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/>
              <a:t>10'000 ehrenamtliche Mitarbeitende</a:t>
            </a:r>
          </a:p>
          <a:p>
            <a:pPr marL="304800" indent="-304800">
              <a:buFont typeface="Wingdings" pitchFamily="2" charset="2"/>
              <a:buChar char="§"/>
            </a:pPr>
            <a:r>
              <a:rPr lang="de-CH" sz="2000" dirty="0"/>
              <a:t>Über 2,5 Mio. aktive Schneesportler in der Schweiz</a:t>
            </a:r>
          </a:p>
        </p:txBody>
      </p:sp>
    </p:spTree>
    <p:extLst>
      <p:ext uri="{BB962C8B-B14F-4D97-AF65-F5344CB8AC3E}">
        <p14:creationId xmlns:p14="http://schemas.microsoft.com/office/powerpoint/2010/main" val="32158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LEISTUNGSSPORT – DIE ELF DISZIPLINEN 1/2</a:t>
            </a:r>
            <a:endParaRPr lang="de-CH" dirty="0"/>
          </a:p>
        </p:txBody>
      </p:sp>
      <p:pic>
        <p:nvPicPr>
          <p:cNvPr id="23" name="Inhaltsplatzhalt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9880"/>
            <a:ext cx="1640787" cy="164078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212194" y="5410296"/>
            <a:ext cx="148864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Freestyle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562305" y="4890646"/>
            <a:ext cx="156882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Telemark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52" y="1727306"/>
            <a:ext cx="1889032" cy="16458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33" y="1752450"/>
            <a:ext cx="1860172" cy="1620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11535" y="3338413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Ski alpin</a:t>
            </a:r>
            <a:endParaRPr lang="de-CH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691655" y="564325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Biathlon</a:t>
            </a:r>
            <a:endParaRPr lang="de-CH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27" y="3324055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Langlauf</a:t>
            </a:r>
            <a:endParaRPr lang="de-CH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491880" y="5652537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Nordische Kombination</a:t>
            </a:r>
            <a:endParaRPr lang="de-CH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652095" y="5652537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Telemark</a:t>
            </a:r>
            <a:endParaRPr lang="de-CH" sz="1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66" y="4030271"/>
            <a:ext cx="1845413" cy="160782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374152" y="334770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Skispringen</a:t>
            </a:r>
            <a:endParaRPr lang="de-CH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6444183" y="334770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Snowboard</a:t>
            </a:r>
            <a:endParaRPr lang="de-CH" sz="16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0271"/>
            <a:ext cx="1845414" cy="16078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37" y="4065309"/>
            <a:ext cx="1822511" cy="15377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6" y="1752449"/>
            <a:ext cx="1879660" cy="1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LEISTUNGSSPORT – DIE ELF DISZIPLINEN 2/2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212194" y="5410296"/>
            <a:ext cx="148864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Freestyle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562305" y="4890646"/>
            <a:ext cx="156882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8032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Telemark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3657223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Aerials	</a:t>
            </a:r>
            <a:endParaRPr lang="de-CH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27" y="3642865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Buckelpiste</a:t>
            </a:r>
            <a:endParaRPr lang="de-CH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715991" y="366651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Freeski</a:t>
            </a:r>
            <a:endParaRPr lang="de-CH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7020247" y="366651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Skicross</a:t>
            </a:r>
            <a:endParaRPr lang="de-CH" sz="16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52" y="1692493"/>
            <a:ext cx="1950720" cy="164592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2493"/>
            <a:ext cx="1950720" cy="164592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2493"/>
            <a:ext cx="1950720" cy="164592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41" y="1714137"/>
            <a:ext cx="1950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SWISS-SKI – DAS POLITISCHE UMFELD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19256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1800" b="1" dirty="0"/>
          </a:p>
          <a:p>
            <a:pPr marL="0" indent="0">
              <a:buNone/>
            </a:pPr>
            <a:endParaRPr lang="de-CH" sz="2200" b="1" dirty="0" smtClean="0"/>
          </a:p>
          <a:p>
            <a:pPr marL="0" indent="0">
              <a:buNone/>
            </a:pPr>
            <a:endParaRPr lang="de-CH" sz="2200" b="1" dirty="0"/>
          </a:p>
          <a:p>
            <a:pPr marL="0" indent="0">
              <a:buNone/>
            </a:pPr>
            <a:endParaRPr lang="de-CH" sz="2200" b="1" dirty="0" smtClean="0"/>
          </a:p>
          <a:p>
            <a:pPr marL="0" indent="0">
              <a:buNone/>
            </a:pPr>
            <a:endParaRPr lang="de-CH" sz="2200" b="1" dirty="0" smtClean="0"/>
          </a:p>
        </p:txBody>
      </p:sp>
      <p:pic>
        <p:nvPicPr>
          <p:cNvPr id="6" name="Picture 4" descr="swiss-ski_logo_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418203" cy="8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6" y="4363851"/>
            <a:ext cx="1872208" cy="3994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00808"/>
            <a:ext cx="1080120" cy="118029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4211960" y="2780928"/>
            <a:ext cx="1008112" cy="10801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803275" algn="l"/>
              </a:tabLst>
            </a:pPr>
            <a:endParaRPr kumimoji="0" lang="de-CH" sz="18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067944" y="2505690"/>
            <a:ext cx="1800200" cy="1499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803275" algn="l"/>
              </a:tabLst>
            </a:pPr>
            <a:endParaRPr kumimoji="0" lang="de-CH" sz="18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232248" cy="8640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208947" y="4563596"/>
            <a:ext cx="248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Parlamentarische Gruppe für Sport</a:t>
            </a:r>
            <a:endParaRPr lang="de-CH" sz="1400" dirty="0"/>
          </a:p>
        </p:txBody>
      </p:sp>
      <p:sp>
        <p:nvSpPr>
          <p:cNvPr id="13" name="Pfeil nach unten 12"/>
          <p:cNvSpPr/>
          <p:nvPr/>
        </p:nvSpPr>
        <p:spPr bwMode="auto">
          <a:xfrm>
            <a:off x="755576" y="3097124"/>
            <a:ext cx="216024" cy="158253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803275" algn="l"/>
              </a:tabLst>
            </a:pPr>
            <a:endParaRPr kumimoji="0" lang="de-CH" sz="18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716016" y="247953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803275" algn="l"/>
              </a:tabLst>
            </a:pPr>
            <a:endParaRPr kumimoji="0" lang="de-CH" sz="18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59" y="4563596"/>
            <a:ext cx="21701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SWISS-SKI – 12 REGIONALVERBÄNDE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Picture 4" descr="http://www.swiss-ski.ch/uploads/pics/bsv1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26" y="2987372"/>
            <a:ext cx="1575236" cy="17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wiss-ski.ch/uploads/pics/fssi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22" y="1561966"/>
            <a:ext cx="1020102" cy="11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swiss-ski.ch/uploads/pics/ss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67" y="3204602"/>
            <a:ext cx="818864" cy="8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swiss-ski.ch/uploads/pics/zsv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97" y="1700344"/>
            <a:ext cx="736834" cy="8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swiss-ski.ch/uploads/pics/SSM-logo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7" y="1348454"/>
            <a:ext cx="1383163" cy="15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swiss-ski.ch/uploads/pics/logo_bosv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5124"/>
            <a:ext cx="1010739" cy="11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swiss-ski.ch/uploads/pics/Logo_ZSSV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81" y="4798182"/>
            <a:ext cx="8572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www.swiss-ski.ch/uploads/pics/gj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70" y="3234954"/>
            <a:ext cx="8572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www.swiss-ski.ch/uploads/pics/logo_01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2094"/>
            <a:ext cx="1082912" cy="11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://www.swiss-ski.ch/uploads/pics/ski-romand_Kopie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2"/>
            <a:ext cx="1132763" cy="12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ridolin.luchsinger\Desktop\Bildlein\diana\sas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68" y="5017257"/>
            <a:ext cx="1352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ridolin.luchsinger\Desktop\Bildlein\diana\ossv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19" y="4702629"/>
            <a:ext cx="1168151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89235" y="850286"/>
            <a:ext cx="8243205" cy="848781"/>
            <a:chOff x="323528" y="850286"/>
            <a:chExt cx="8208912" cy="848781"/>
          </a:xfrm>
        </p:grpSpPr>
        <p:sp>
          <p:nvSpPr>
            <p:cNvPr id="11" name="Textfeld 10"/>
            <p:cNvSpPr txBox="1"/>
            <p:nvPr/>
          </p:nvSpPr>
          <p:spPr>
            <a:xfrm>
              <a:off x="6588224" y="850286"/>
              <a:ext cx="19442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CH" dirty="0" smtClean="0"/>
            </a:p>
            <a:p>
              <a:endParaRPr lang="de-CH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23528" y="1052736"/>
              <a:ext cx="19442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CH" dirty="0" smtClean="0"/>
            </a:p>
            <a:p>
              <a:endParaRPr lang="de-CH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07" y="56523"/>
            <a:ext cx="8229600" cy="1143000"/>
          </a:xfrm>
        </p:spPr>
        <p:txBody>
          <a:bodyPr/>
          <a:lstStyle/>
          <a:p>
            <a:r>
              <a:rPr lang="de-CH" dirty="0" smtClean="0"/>
              <a:t>SWISS-SKI – ORGANISATION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8</a:t>
            </a:fld>
            <a:endParaRPr lang="de-CH" dirty="0"/>
          </a:p>
        </p:txBody>
      </p:sp>
      <p:grpSp>
        <p:nvGrpSpPr>
          <p:cNvPr id="8" name="Zeichenbereich 6"/>
          <p:cNvGrpSpPr/>
          <p:nvPr/>
        </p:nvGrpSpPr>
        <p:grpSpPr>
          <a:xfrm>
            <a:off x="284343" y="689777"/>
            <a:ext cx="8810771" cy="6179310"/>
            <a:chOff x="0" y="0"/>
            <a:chExt cx="9811385" cy="7108190"/>
          </a:xfrm>
        </p:grpSpPr>
        <p:sp>
          <p:nvSpPr>
            <p:cNvPr id="10" name="Rechteck 9"/>
            <p:cNvSpPr/>
            <p:nvPr/>
          </p:nvSpPr>
          <p:spPr>
            <a:xfrm>
              <a:off x="0" y="0"/>
              <a:ext cx="9811385" cy="710819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3" name="Text Box 139"/>
            <p:cNvSpPr txBox="1">
              <a:spLocks noChangeArrowheads="1"/>
            </p:cNvSpPr>
            <p:nvPr/>
          </p:nvSpPr>
          <p:spPr bwMode="auto">
            <a:xfrm>
              <a:off x="2835897" y="5313289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Nadja von Büren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4" name="Text Box 193"/>
            <p:cNvSpPr txBox="1">
              <a:spLocks noChangeArrowheads="1"/>
            </p:cNvSpPr>
            <p:nvPr/>
          </p:nvSpPr>
          <p:spPr bwMode="auto">
            <a:xfrm>
              <a:off x="7918546" y="849078"/>
              <a:ext cx="170065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Isabelle van Beek 75%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777458" y="825940"/>
              <a:ext cx="1170305" cy="3994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Direktor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Roland Imboden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321419" y="1843517"/>
              <a:ext cx="1170305" cy="3994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Direktor Finanzen und Dienste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Daniel Grossniklaus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512315" y="1844234"/>
              <a:ext cx="1170305" cy="3994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Direktor Marketing / Stv. Direktor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Stefan Brütsch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677032" y="1844193"/>
              <a:ext cx="1170305" cy="3994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Direktor Breitensport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Gary Furrer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322971" y="2742875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 Finanzen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Christoph Morandi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8457410" y="3253433"/>
              <a:ext cx="1049643" cy="28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Niels Hürlimann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456958" y="2387868"/>
              <a:ext cx="1037368" cy="309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Manfred Liechti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Material &amp; Fahrzeuge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6519477" y="2742879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Leiterin Sponsoring &amp; Events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Annalisa Gerber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6687575" y="3219042"/>
              <a:ext cx="122999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Katja Bieri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687574" y="3359272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Nicole Matti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687556" y="5075282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Leiterin Mitglieder-Service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Nadja Straub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4791076" y="2453985"/>
              <a:ext cx="1224972" cy="3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Projektleiter GP Migros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Roman Rogenmoser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4791076" y="2768933"/>
              <a:ext cx="1143000" cy="37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Projektleiterin Rivella Family Contest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Tanja Uhlmann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4776593" y="3529196"/>
              <a:ext cx="1170305" cy="38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Assistentin Direktor Breitensport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Regine Stössel 30%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4777203" y="3169137"/>
              <a:ext cx="1388573" cy="370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Projektleiterin JUSKILA /Schneespasstage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Tanja Aegerter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0" name="Text Box 56"/>
            <p:cNvSpPr txBox="1">
              <a:spLocks noChangeArrowheads="1"/>
            </p:cNvSpPr>
            <p:nvPr/>
          </p:nvSpPr>
          <p:spPr bwMode="auto">
            <a:xfrm>
              <a:off x="1490241" y="2424236"/>
              <a:ext cx="1117751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</a:t>
              </a:r>
              <a:r>
                <a:rPr kumimoji="0" lang="de-CH" sz="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Ausbildung/Forschung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Peter Läuppi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1537166" y="3222724"/>
              <a:ext cx="1170305" cy="2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Pia Alchenberger 50%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auto">
            <a:xfrm>
              <a:off x="1538139" y="2911786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Mireille Zeiter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3" name="Text Box 64"/>
            <p:cNvSpPr txBox="1">
              <a:spLocks noChangeArrowheads="1"/>
            </p:cNvSpPr>
            <p:nvPr/>
          </p:nvSpPr>
          <p:spPr bwMode="auto">
            <a:xfrm>
              <a:off x="2812110" y="4341470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Leiterin Sportsekretariat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Madeleine Erb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cxnSp>
          <p:nvCxnSpPr>
            <p:cNvPr id="34" name="AutoShape 70"/>
            <p:cNvCxnSpPr>
              <a:cxnSpLocks noChangeShapeType="1"/>
            </p:cNvCxnSpPr>
            <p:nvPr/>
          </p:nvCxnSpPr>
          <p:spPr bwMode="auto">
            <a:xfrm rot="10800000">
              <a:off x="2545967" y="1535084"/>
              <a:ext cx="2817598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81"/>
            <p:cNvSpPr txBox="1">
              <a:spLocks noChangeArrowheads="1"/>
            </p:cNvSpPr>
            <p:nvPr/>
          </p:nvSpPr>
          <p:spPr bwMode="auto">
            <a:xfrm>
              <a:off x="1437609" y="5847216"/>
              <a:ext cx="1170305" cy="4648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Verantwortlicher Wettkampf-organisation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Peter Bloch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6" name="Text Box 89"/>
            <p:cNvSpPr txBox="1">
              <a:spLocks noChangeArrowheads="1"/>
            </p:cNvSpPr>
            <p:nvPr/>
          </p:nvSpPr>
          <p:spPr bwMode="auto">
            <a:xfrm>
              <a:off x="2819883" y="2370434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Cheftrainer Ski Alpin Herren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Thomas Stauffer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7" name="Text Box 90"/>
            <p:cNvSpPr txBox="1">
              <a:spLocks noChangeArrowheads="1"/>
            </p:cNvSpPr>
            <p:nvPr/>
          </p:nvSpPr>
          <p:spPr bwMode="auto">
            <a:xfrm>
              <a:off x="2819883" y="2860158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Cheftrainer Ski Alpin Damen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Hans Flatscher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8" name="Text Box 91"/>
            <p:cNvSpPr txBox="1">
              <a:spLocks noChangeArrowheads="1"/>
            </p:cNvSpPr>
            <p:nvPr/>
          </p:nvSpPr>
          <p:spPr bwMode="auto">
            <a:xfrm>
              <a:off x="2812132" y="3368622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Nachwuchs Ski Alpin &amp; Schulen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Franz Hofer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39" name="Text Box 92"/>
            <p:cNvSpPr txBox="1">
              <a:spLocks noChangeArrowheads="1"/>
            </p:cNvSpPr>
            <p:nvPr/>
          </p:nvSpPr>
          <p:spPr bwMode="auto">
            <a:xfrm>
              <a:off x="150048" y="2424236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Langlauf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Hippolyt Kempf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0" name="Text Box 93"/>
            <p:cNvSpPr txBox="1">
              <a:spLocks noChangeArrowheads="1"/>
            </p:cNvSpPr>
            <p:nvPr/>
          </p:nvSpPr>
          <p:spPr bwMode="auto">
            <a:xfrm>
              <a:off x="150048" y="2912107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Skisprung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Berni Schödler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1" name="Text Box 94"/>
            <p:cNvSpPr txBox="1">
              <a:spLocks noChangeArrowheads="1"/>
            </p:cNvSpPr>
            <p:nvPr/>
          </p:nvSpPr>
          <p:spPr bwMode="auto">
            <a:xfrm>
              <a:off x="150042" y="3390873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Nordische Kombination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Berni Schödler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2" name="Text Box 95"/>
            <p:cNvSpPr txBox="1">
              <a:spLocks noChangeArrowheads="1"/>
            </p:cNvSpPr>
            <p:nvPr/>
          </p:nvSpPr>
          <p:spPr bwMode="auto">
            <a:xfrm>
              <a:off x="150048" y="3844776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Biathlon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Markus Regli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3" name="Text Box 96"/>
            <p:cNvSpPr txBox="1">
              <a:spLocks noChangeArrowheads="1"/>
            </p:cNvSpPr>
            <p:nvPr/>
          </p:nvSpPr>
          <p:spPr bwMode="auto">
            <a:xfrm>
              <a:off x="150042" y="4332008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Snowboard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Sacha Giger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4" name="Text Box 97"/>
            <p:cNvSpPr txBox="1">
              <a:spLocks noChangeArrowheads="1"/>
            </p:cNvSpPr>
            <p:nvPr/>
          </p:nvSpPr>
          <p:spPr bwMode="auto">
            <a:xfrm>
              <a:off x="150041" y="4820273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Freestyle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Christoph Perreten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5" name="Text Box 98"/>
            <p:cNvSpPr txBox="1">
              <a:spLocks noChangeArrowheads="1"/>
            </p:cNvSpPr>
            <p:nvPr/>
          </p:nvSpPr>
          <p:spPr bwMode="auto">
            <a:xfrm>
              <a:off x="150041" y="5331362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Chef Telemark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Hans-Peter Birchler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49" name="Text Box 124"/>
            <p:cNvSpPr txBox="1">
              <a:spLocks noChangeArrowheads="1"/>
            </p:cNvSpPr>
            <p:nvPr/>
          </p:nvSpPr>
          <p:spPr bwMode="auto">
            <a:xfrm flipV="1">
              <a:off x="8461720" y="5219685"/>
              <a:ext cx="1184709" cy="2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Deborah Pfister 2. LJ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0" name="Text Box 128"/>
            <p:cNvSpPr txBox="1">
              <a:spLocks noChangeArrowheads="1"/>
            </p:cNvSpPr>
            <p:nvPr/>
          </p:nvSpPr>
          <p:spPr bwMode="auto">
            <a:xfrm>
              <a:off x="4447016" y="254440"/>
              <a:ext cx="1828450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 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Präsidium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cxnSp>
          <p:nvCxnSpPr>
            <p:cNvPr id="51" name="AutoShape 129"/>
            <p:cNvCxnSpPr>
              <a:cxnSpLocks noChangeShapeType="1"/>
              <a:stCxn id="50" idx="2"/>
              <a:endCxn id="15" idx="0"/>
            </p:cNvCxnSpPr>
            <p:nvPr/>
          </p:nvCxnSpPr>
          <p:spPr bwMode="auto">
            <a:xfrm>
              <a:off x="5361241" y="653855"/>
              <a:ext cx="1370" cy="1720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2827184" y="4881858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Chantal Rieder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2840409" y="5019983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Simone Lüthi 80%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4" name="Text Box 138"/>
            <p:cNvSpPr txBox="1">
              <a:spLocks noChangeArrowheads="1"/>
            </p:cNvSpPr>
            <p:nvPr/>
          </p:nvSpPr>
          <p:spPr bwMode="auto">
            <a:xfrm>
              <a:off x="2829822" y="5162311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Manuel Bucciolini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5" name="Text Box 146"/>
            <p:cNvSpPr txBox="1">
              <a:spLocks noChangeArrowheads="1"/>
            </p:cNvSpPr>
            <p:nvPr/>
          </p:nvSpPr>
          <p:spPr bwMode="auto">
            <a:xfrm>
              <a:off x="4846064" y="5644608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Corina Kurt 80%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6" name="Text Box 153"/>
            <p:cNvSpPr txBox="1">
              <a:spLocks noChangeArrowheads="1"/>
            </p:cNvSpPr>
            <p:nvPr/>
          </p:nvSpPr>
          <p:spPr bwMode="auto">
            <a:xfrm>
              <a:off x="3405858" y="1168840"/>
              <a:ext cx="1170305" cy="399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 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7" name="Text Box 162"/>
            <p:cNvSpPr txBox="1">
              <a:spLocks noChangeArrowheads="1"/>
            </p:cNvSpPr>
            <p:nvPr/>
          </p:nvSpPr>
          <p:spPr bwMode="auto">
            <a:xfrm>
              <a:off x="8456618" y="5044687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Claudia Reinhard 3. LJ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59" name="Text Box 179"/>
            <p:cNvSpPr txBox="1">
              <a:spLocks noChangeArrowheads="1"/>
            </p:cNvSpPr>
            <p:nvPr/>
          </p:nvSpPr>
          <p:spPr bwMode="auto">
            <a:xfrm>
              <a:off x="8322976" y="3456931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 IT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Urs Schneider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0" name="Text Box 185"/>
            <p:cNvSpPr txBox="1">
              <a:spLocks noChangeArrowheads="1"/>
            </p:cNvSpPr>
            <p:nvPr/>
          </p:nvSpPr>
          <p:spPr bwMode="auto">
            <a:xfrm>
              <a:off x="7917519" y="710507"/>
              <a:ext cx="117030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Christian Stahl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511706" y="825906"/>
              <a:ext cx="1170305" cy="4542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 Medien &amp; Kommunikation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Stefan Hofmänner </a:t>
              </a:r>
              <a:b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</a:b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ab 01.07.14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2" name="Text Box 200"/>
            <p:cNvSpPr txBox="1">
              <a:spLocks noChangeArrowheads="1"/>
            </p:cNvSpPr>
            <p:nvPr/>
          </p:nvSpPr>
          <p:spPr bwMode="auto">
            <a:xfrm>
              <a:off x="6543248" y="4188814"/>
              <a:ext cx="117030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Snowboard-Tour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David Hürzeler 75%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3" name="Text Box 206"/>
            <p:cNvSpPr txBox="1">
              <a:spLocks noChangeArrowheads="1"/>
            </p:cNvSpPr>
            <p:nvPr/>
          </p:nvSpPr>
          <p:spPr bwMode="auto">
            <a:xfrm>
              <a:off x="6519481" y="3677266"/>
              <a:ext cx="1170305" cy="399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Leiter Marketingprojekte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Pascal Mühlheim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4" name="Text Box 209"/>
            <p:cNvSpPr txBox="1">
              <a:spLocks noChangeArrowheads="1"/>
            </p:cNvSpPr>
            <p:nvPr/>
          </p:nvSpPr>
          <p:spPr bwMode="auto">
            <a:xfrm>
              <a:off x="6550493" y="6132644"/>
              <a:ext cx="1198812" cy="17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Yvonne Hörler 60%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5" name="Text Box 213"/>
            <p:cNvSpPr txBox="1">
              <a:spLocks noChangeArrowheads="1"/>
            </p:cNvSpPr>
            <p:nvPr/>
          </p:nvSpPr>
          <p:spPr bwMode="auto">
            <a:xfrm>
              <a:off x="7922588" y="984962"/>
              <a:ext cx="117030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Petra Kropf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6" name="Text Box 217"/>
            <p:cNvSpPr txBox="1">
              <a:spLocks noChangeArrowheads="1"/>
            </p:cNvSpPr>
            <p:nvPr/>
          </p:nvSpPr>
          <p:spPr bwMode="auto">
            <a:xfrm>
              <a:off x="4846064" y="5810490"/>
              <a:ext cx="1170305" cy="22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Alexandra Büchel 60%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7" name="Text Box 221"/>
            <p:cNvSpPr txBox="1">
              <a:spLocks noChangeArrowheads="1"/>
            </p:cNvSpPr>
            <p:nvPr/>
          </p:nvSpPr>
          <p:spPr bwMode="auto">
            <a:xfrm>
              <a:off x="6542830" y="4603157"/>
              <a:ext cx="117030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Skicross-Tour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Nadine Hess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8" name="Text Box 223"/>
            <p:cNvSpPr txBox="1">
              <a:spLocks noChangeArrowheads="1"/>
            </p:cNvSpPr>
            <p:nvPr/>
          </p:nvSpPr>
          <p:spPr bwMode="auto">
            <a:xfrm>
              <a:off x="6550614" y="4391500"/>
              <a:ext cx="1170305" cy="2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Guido van Meel 75%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69" name="Text Box 230"/>
            <p:cNvSpPr txBox="1">
              <a:spLocks noChangeArrowheads="1"/>
            </p:cNvSpPr>
            <p:nvPr/>
          </p:nvSpPr>
          <p:spPr bwMode="auto">
            <a:xfrm>
              <a:off x="7929095" y="1113019"/>
              <a:ext cx="117030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Diana Fäh 50%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70" name="Text Box 49"/>
            <p:cNvSpPr txBox="1">
              <a:spLocks noChangeArrowheads="1"/>
            </p:cNvSpPr>
            <p:nvPr/>
          </p:nvSpPr>
          <p:spPr bwMode="auto">
            <a:xfrm>
              <a:off x="4780722" y="3836423"/>
              <a:ext cx="1170305" cy="45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Schweizer Fleisch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Summer Trophy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Hans Bigler 30%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1" name="Text Box 139"/>
            <p:cNvSpPr txBox="1">
              <a:spLocks noChangeArrowheads="1"/>
            </p:cNvSpPr>
            <p:nvPr/>
          </p:nvSpPr>
          <p:spPr bwMode="auto">
            <a:xfrm>
              <a:off x="2827185" y="5474696"/>
              <a:ext cx="1170305" cy="2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Sabine Steiner 30%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2" name="Text Box 221"/>
            <p:cNvSpPr txBox="1">
              <a:spLocks noChangeArrowheads="1"/>
            </p:cNvSpPr>
            <p:nvPr/>
          </p:nvSpPr>
          <p:spPr bwMode="auto">
            <a:xfrm>
              <a:off x="6543323" y="4946056"/>
              <a:ext cx="117030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Freeski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Dominik Furrer 80%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3" name="Text Box 162"/>
            <p:cNvSpPr txBox="1">
              <a:spLocks noChangeArrowheads="1"/>
            </p:cNvSpPr>
            <p:nvPr/>
          </p:nvSpPr>
          <p:spPr bwMode="auto">
            <a:xfrm>
              <a:off x="1537167" y="3060409"/>
              <a:ext cx="1170305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Roland Herzig 60%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6512314" y="5548579"/>
              <a:ext cx="1170305" cy="3987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Swiss Ski Pool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Stefan Brütsch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Geschäftsführer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5" name="Text Box 153"/>
            <p:cNvSpPr txBox="1">
              <a:spLocks noChangeArrowheads="1"/>
            </p:cNvSpPr>
            <p:nvPr/>
          </p:nvSpPr>
          <p:spPr bwMode="auto">
            <a:xfrm>
              <a:off x="6687574" y="2400361"/>
              <a:ext cx="937260" cy="22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71500" algn="l"/>
                </a:tabLst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 Doris Bucher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6" name="Text Box 49"/>
            <p:cNvSpPr txBox="1">
              <a:spLocks noChangeArrowheads="1"/>
            </p:cNvSpPr>
            <p:nvPr/>
          </p:nvSpPr>
          <p:spPr bwMode="auto">
            <a:xfrm>
              <a:off x="4804124" y="4273802"/>
              <a:ext cx="1170305" cy="45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Dario Cologna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Fun Parcours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Mariette Brunner 30%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7" name="Text Box 62"/>
            <p:cNvSpPr txBox="1">
              <a:spLocks noChangeArrowheads="1"/>
            </p:cNvSpPr>
            <p:nvPr/>
          </p:nvSpPr>
          <p:spPr bwMode="auto">
            <a:xfrm>
              <a:off x="1537166" y="3390494"/>
              <a:ext cx="1170305" cy="21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Michael Vogt 50%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8" name="Text Box 56"/>
            <p:cNvSpPr txBox="1">
              <a:spLocks noChangeArrowheads="1"/>
            </p:cNvSpPr>
            <p:nvPr/>
          </p:nvSpPr>
          <p:spPr bwMode="auto">
            <a:xfrm>
              <a:off x="150042" y="1843968"/>
              <a:ext cx="1224360" cy="3987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Direktor Sport / Stv. Direktor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Markus Wolf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79" name="Gerade Verbindung 78"/>
            <p:cNvCxnSpPr/>
            <p:nvPr/>
          </p:nvCxnSpPr>
          <p:spPr>
            <a:xfrm flipH="1">
              <a:off x="1119749" y="1535320"/>
              <a:ext cx="189272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>
            <a:xfrm>
              <a:off x="1119749" y="1535202"/>
              <a:ext cx="109" cy="3080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1" name="Gerade Verbindung 80"/>
            <p:cNvCxnSpPr>
              <a:stCxn id="78" idx="1"/>
            </p:cNvCxnSpPr>
            <p:nvPr/>
          </p:nvCxnSpPr>
          <p:spPr>
            <a:xfrm flipH="1">
              <a:off x="12890" y="2043347"/>
              <a:ext cx="137152" cy="26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2" name="Gerade Verbindung 81"/>
            <p:cNvCxnSpPr/>
            <p:nvPr/>
          </p:nvCxnSpPr>
          <p:spPr>
            <a:xfrm>
              <a:off x="12888" y="2043611"/>
              <a:ext cx="2" cy="398765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3" name="Gerade Verbindung 82"/>
            <p:cNvCxnSpPr>
              <a:endCxn id="45" idx="1"/>
            </p:cNvCxnSpPr>
            <p:nvPr/>
          </p:nvCxnSpPr>
          <p:spPr>
            <a:xfrm>
              <a:off x="12883" y="5530466"/>
              <a:ext cx="137158" cy="6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4" name="Gerade Verbindung 83"/>
            <p:cNvCxnSpPr>
              <a:endCxn id="44" idx="1"/>
            </p:cNvCxnSpPr>
            <p:nvPr/>
          </p:nvCxnSpPr>
          <p:spPr>
            <a:xfrm>
              <a:off x="12883" y="5019421"/>
              <a:ext cx="137158" cy="5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5" name="Gerade Verbindung 84"/>
            <p:cNvCxnSpPr>
              <a:endCxn id="43" idx="1"/>
            </p:cNvCxnSpPr>
            <p:nvPr/>
          </p:nvCxnSpPr>
          <p:spPr>
            <a:xfrm>
              <a:off x="12883" y="4531199"/>
              <a:ext cx="137159" cy="51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6" name="Gerade Verbindung 85"/>
            <p:cNvCxnSpPr>
              <a:endCxn id="42" idx="1"/>
            </p:cNvCxnSpPr>
            <p:nvPr/>
          </p:nvCxnSpPr>
          <p:spPr>
            <a:xfrm>
              <a:off x="12888" y="4043376"/>
              <a:ext cx="137160" cy="110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Gerade Verbindung 86"/>
            <p:cNvCxnSpPr/>
            <p:nvPr/>
          </p:nvCxnSpPr>
          <p:spPr>
            <a:xfrm>
              <a:off x="2690005" y="3539359"/>
              <a:ext cx="137158" cy="63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Gerade Verbindung 87"/>
            <p:cNvCxnSpPr/>
            <p:nvPr/>
          </p:nvCxnSpPr>
          <p:spPr>
            <a:xfrm>
              <a:off x="12884" y="3107876"/>
              <a:ext cx="137158" cy="144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Gerade Verbindung 88"/>
            <p:cNvCxnSpPr/>
            <p:nvPr/>
          </p:nvCxnSpPr>
          <p:spPr>
            <a:xfrm>
              <a:off x="12888" y="2626506"/>
              <a:ext cx="137158" cy="273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0" name="Gerade Verbindung 89"/>
            <p:cNvCxnSpPr/>
            <p:nvPr/>
          </p:nvCxnSpPr>
          <p:spPr>
            <a:xfrm>
              <a:off x="12888" y="3571545"/>
              <a:ext cx="13715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1" name="Gerade Verbindung 90"/>
            <p:cNvCxnSpPr>
              <a:endCxn id="37" idx="1"/>
            </p:cNvCxnSpPr>
            <p:nvPr/>
          </p:nvCxnSpPr>
          <p:spPr>
            <a:xfrm>
              <a:off x="2682723" y="3059605"/>
              <a:ext cx="137160" cy="26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2" name="Gerade Verbindung 91"/>
            <p:cNvCxnSpPr>
              <a:endCxn id="36" idx="1"/>
            </p:cNvCxnSpPr>
            <p:nvPr/>
          </p:nvCxnSpPr>
          <p:spPr>
            <a:xfrm>
              <a:off x="2682723" y="2570021"/>
              <a:ext cx="137160" cy="1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Gerade Verbindung 92"/>
            <p:cNvCxnSpPr/>
            <p:nvPr/>
          </p:nvCxnSpPr>
          <p:spPr>
            <a:xfrm flipH="1" flipV="1">
              <a:off x="7078568" y="2242747"/>
              <a:ext cx="135" cy="1567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Gerade Verbindung 93"/>
            <p:cNvCxnSpPr>
              <a:endCxn id="33" idx="2"/>
            </p:cNvCxnSpPr>
            <p:nvPr/>
          </p:nvCxnSpPr>
          <p:spPr>
            <a:xfrm flipV="1">
              <a:off x="3396849" y="4740885"/>
              <a:ext cx="414" cy="16230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2819905" y="1845503"/>
              <a:ext cx="1169670" cy="39814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Direktor Ski Alpin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Rudi Huber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>
            <a:xfrm>
              <a:off x="12890" y="6031264"/>
              <a:ext cx="1424740" cy="372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Gerade Verbindung 96"/>
            <p:cNvCxnSpPr/>
            <p:nvPr/>
          </p:nvCxnSpPr>
          <p:spPr>
            <a:xfrm flipH="1">
              <a:off x="2668304" y="2030766"/>
              <a:ext cx="7985" cy="19891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>
            <a:xfrm>
              <a:off x="2676268" y="2037655"/>
              <a:ext cx="13652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>
            <a:xfrm>
              <a:off x="4116031" y="2055095"/>
              <a:ext cx="0" cy="398020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>
            <a:xfrm>
              <a:off x="3990114" y="4539936"/>
              <a:ext cx="129918" cy="10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>
            <a:xfrm flipV="1">
              <a:off x="2607942" y="6034680"/>
              <a:ext cx="1507936" cy="3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2" name="Gerade Verbindung 101"/>
            <p:cNvCxnSpPr>
              <a:endCxn id="61" idx="0"/>
            </p:cNvCxnSpPr>
            <p:nvPr/>
          </p:nvCxnSpPr>
          <p:spPr>
            <a:xfrm>
              <a:off x="7096324" y="438186"/>
              <a:ext cx="504" cy="38772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3" name="Gerade Verbindung 102"/>
            <p:cNvCxnSpPr/>
            <p:nvPr/>
          </p:nvCxnSpPr>
          <p:spPr>
            <a:xfrm>
              <a:off x="6279815" y="434403"/>
              <a:ext cx="798510" cy="38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4" name="Gerade Verbindung 103"/>
            <p:cNvCxnSpPr/>
            <p:nvPr/>
          </p:nvCxnSpPr>
          <p:spPr>
            <a:xfrm>
              <a:off x="1437684" y="2038618"/>
              <a:ext cx="0" cy="249289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5" name="Gerade Verbindung 104"/>
            <p:cNvCxnSpPr>
              <a:endCxn id="33" idx="1"/>
            </p:cNvCxnSpPr>
            <p:nvPr/>
          </p:nvCxnSpPr>
          <p:spPr>
            <a:xfrm>
              <a:off x="1437657" y="4540167"/>
              <a:ext cx="1374453" cy="10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6" name="Gerade Verbindung 105"/>
            <p:cNvCxnSpPr>
              <a:stCxn id="78" idx="3"/>
            </p:cNvCxnSpPr>
            <p:nvPr/>
          </p:nvCxnSpPr>
          <p:spPr>
            <a:xfrm flipV="1">
              <a:off x="1374402" y="2037654"/>
              <a:ext cx="63259" cy="57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107" name="Text Box 62"/>
            <p:cNvSpPr txBox="1">
              <a:spLocks noChangeArrowheads="1"/>
            </p:cNvSpPr>
            <p:nvPr/>
          </p:nvSpPr>
          <p:spPr bwMode="auto">
            <a:xfrm>
              <a:off x="1537821" y="3572355"/>
              <a:ext cx="1169670" cy="2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Jörg Spörri 50%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08" name="Gerade Verbindung 107"/>
            <p:cNvCxnSpPr/>
            <p:nvPr/>
          </p:nvCxnSpPr>
          <p:spPr>
            <a:xfrm>
              <a:off x="4446771" y="3974466"/>
              <a:ext cx="240698" cy="6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Gerade Verbindung 108"/>
            <p:cNvCxnSpPr/>
            <p:nvPr/>
          </p:nvCxnSpPr>
          <p:spPr>
            <a:xfrm>
              <a:off x="4450438" y="2580121"/>
              <a:ext cx="226333" cy="6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Gerade Verbindung 109"/>
            <p:cNvCxnSpPr/>
            <p:nvPr/>
          </p:nvCxnSpPr>
          <p:spPr>
            <a:xfrm>
              <a:off x="4458345" y="2886559"/>
              <a:ext cx="21833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1" name="Gerade Verbindung 110"/>
            <p:cNvCxnSpPr/>
            <p:nvPr/>
          </p:nvCxnSpPr>
          <p:spPr>
            <a:xfrm>
              <a:off x="4450357" y="3281791"/>
              <a:ext cx="237112" cy="6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2" name="Gerade Verbindung 111"/>
            <p:cNvCxnSpPr/>
            <p:nvPr/>
          </p:nvCxnSpPr>
          <p:spPr>
            <a:xfrm>
              <a:off x="7674095" y="1052830"/>
              <a:ext cx="14075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3" name="Gerade Verbindung 112"/>
            <p:cNvCxnSpPr>
              <a:endCxn id="95" idx="0"/>
            </p:cNvCxnSpPr>
            <p:nvPr/>
          </p:nvCxnSpPr>
          <p:spPr>
            <a:xfrm>
              <a:off x="3404699" y="1537607"/>
              <a:ext cx="41" cy="3078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" name="Gerade Verbindung 113"/>
            <p:cNvCxnSpPr/>
            <p:nvPr/>
          </p:nvCxnSpPr>
          <p:spPr>
            <a:xfrm>
              <a:off x="7078242" y="1538163"/>
              <a:ext cx="0" cy="30734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5" name="Text Box 91"/>
            <p:cNvSpPr txBox="1">
              <a:spLocks noChangeArrowheads="1"/>
            </p:cNvSpPr>
            <p:nvPr/>
          </p:nvSpPr>
          <p:spPr bwMode="auto">
            <a:xfrm>
              <a:off x="2825792" y="3866047"/>
              <a:ext cx="1169670" cy="425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Koordinator</a:t>
              </a: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 </a:t>
              </a:r>
              <a:b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</a:br>
              <a:r>
                <a:rPr kumimoji="0" lang="de-CH" sz="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Infrastruktur Trainingspisten Ski Alpin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Osi Inglin 30%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16" name="Gerade Verbindung 115"/>
            <p:cNvCxnSpPr/>
            <p:nvPr/>
          </p:nvCxnSpPr>
          <p:spPr>
            <a:xfrm>
              <a:off x="2668283" y="4026739"/>
              <a:ext cx="13652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7" name="Text Box 20"/>
            <p:cNvSpPr txBox="1">
              <a:spLocks noChangeArrowheads="1"/>
            </p:cNvSpPr>
            <p:nvPr/>
          </p:nvSpPr>
          <p:spPr bwMode="auto">
            <a:xfrm>
              <a:off x="8458033" y="3960569"/>
              <a:ext cx="1049020" cy="28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Niels Hürlimann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18" name="Text Box 19"/>
            <p:cNvSpPr txBox="1">
              <a:spLocks noChangeArrowheads="1"/>
            </p:cNvSpPr>
            <p:nvPr/>
          </p:nvSpPr>
          <p:spPr bwMode="auto">
            <a:xfrm>
              <a:off x="8325163" y="4241876"/>
              <a:ext cx="1169670" cy="3987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Leiter HR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Daniel Grossniklaus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19" name="Gerade Verbindung 118"/>
            <p:cNvCxnSpPr/>
            <p:nvPr/>
          </p:nvCxnSpPr>
          <p:spPr>
            <a:xfrm>
              <a:off x="3997415" y="2054998"/>
              <a:ext cx="12254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" name="Gerade Verbindung 119"/>
            <p:cNvCxnSpPr/>
            <p:nvPr/>
          </p:nvCxnSpPr>
          <p:spPr>
            <a:xfrm>
              <a:off x="2043485" y="2823512"/>
              <a:ext cx="0" cy="8845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" name="Gerade Verbindung 120"/>
            <p:cNvCxnSpPr/>
            <p:nvPr/>
          </p:nvCxnSpPr>
          <p:spPr>
            <a:xfrm>
              <a:off x="1374377" y="2043514"/>
              <a:ext cx="66907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" name="Gerade Verbindung 121"/>
            <p:cNvCxnSpPr/>
            <p:nvPr/>
          </p:nvCxnSpPr>
          <p:spPr>
            <a:xfrm>
              <a:off x="2043447" y="2054901"/>
              <a:ext cx="0" cy="36921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3" name="Text Box 20"/>
            <p:cNvSpPr txBox="1">
              <a:spLocks noChangeArrowheads="1"/>
            </p:cNvSpPr>
            <p:nvPr/>
          </p:nvSpPr>
          <p:spPr bwMode="auto">
            <a:xfrm>
              <a:off x="8458670" y="4743776"/>
              <a:ext cx="1048385" cy="28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Nadja von Büren 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24" name="Gerade Verbindung 123"/>
            <p:cNvCxnSpPr/>
            <p:nvPr/>
          </p:nvCxnSpPr>
          <p:spPr>
            <a:xfrm>
              <a:off x="5244295" y="5484321"/>
              <a:ext cx="0" cy="14460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" name="Gerade Verbindung 124"/>
            <p:cNvCxnSpPr/>
            <p:nvPr/>
          </p:nvCxnSpPr>
          <p:spPr>
            <a:xfrm>
              <a:off x="7078566" y="5968824"/>
              <a:ext cx="0" cy="1449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" name="Gerade Verbindung 125"/>
            <p:cNvCxnSpPr/>
            <p:nvPr/>
          </p:nvCxnSpPr>
          <p:spPr>
            <a:xfrm>
              <a:off x="4446688" y="3646723"/>
              <a:ext cx="240781" cy="1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" name="Gerade Verbindung 126"/>
            <p:cNvCxnSpPr/>
            <p:nvPr/>
          </p:nvCxnSpPr>
          <p:spPr>
            <a:xfrm flipV="1">
              <a:off x="4441780" y="4417591"/>
              <a:ext cx="245689" cy="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" name="Gerade Verbindung 127"/>
            <p:cNvCxnSpPr/>
            <p:nvPr/>
          </p:nvCxnSpPr>
          <p:spPr>
            <a:xfrm flipH="1">
              <a:off x="4458345" y="2054998"/>
              <a:ext cx="218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Gerade Verbindung 128"/>
            <p:cNvCxnSpPr/>
            <p:nvPr/>
          </p:nvCxnSpPr>
          <p:spPr>
            <a:xfrm flipH="1">
              <a:off x="4441780" y="2054998"/>
              <a:ext cx="8658" cy="322649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" name="Gerade Verbindung 129"/>
            <p:cNvCxnSpPr/>
            <p:nvPr/>
          </p:nvCxnSpPr>
          <p:spPr>
            <a:xfrm>
              <a:off x="7078111" y="3142138"/>
              <a:ext cx="461" cy="804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1" name="Gerade Verbindung 130"/>
            <p:cNvCxnSpPr/>
            <p:nvPr/>
          </p:nvCxnSpPr>
          <p:spPr>
            <a:xfrm>
              <a:off x="4450438" y="5288684"/>
              <a:ext cx="22642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2" name="Gerade Verbindung 131"/>
            <p:cNvCxnSpPr/>
            <p:nvPr/>
          </p:nvCxnSpPr>
          <p:spPr>
            <a:xfrm flipH="1">
              <a:off x="6353092" y="2054804"/>
              <a:ext cx="159101" cy="1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3" name="Gerade Verbindung 132"/>
            <p:cNvCxnSpPr/>
            <p:nvPr/>
          </p:nvCxnSpPr>
          <p:spPr>
            <a:xfrm>
              <a:off x="6352974" y="2054998"/>
              <a:ext cx="0" cy="18110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4" name="Gerade Verbindung 133"/>
            <p:cNvCxnSpPr/>
            <p:nvPr/>
          </p:nvCxnSpPr>
          <p:spPr>
            <a:xfrm>
              <a:off x="6352974" y="3866002"/>
              <a:ext cx="1590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5" name="Gerade Verbindung 134"/>
            <p:cNvCxnSpPr/>
            <p:nvPr/>
          </p:nvCxnSpPr>
          <p:spPr>
            <a:xfrm>
              <a:off x="6352974" y="2981738"/>
              <a:ext cx="1590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6" name="Gerade Verbindung 135"/>
            <p:cNvCxnSpPr/>
            <p:nvPr/>
          </p:nvCxnSpPr>
          <p:spPr>
            <a:xfrm>
              <a:off x="7077980" y="4076474"/>
              <a:ext cx="0" cy="11212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7" name="Gerade Verbindung 136"/>
            <p:cNvCxnSpPr/>
            <p:nvPr/>
          </p:nvCxnSpPr>
          <p:spPr>
            <a:xfrm>
              <a:off x="5363466" y="1538094"/>
              <a:ext cx="355306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8" name="Gerade Verbindung 137"/>
            <p:cNvCxnSpPr/>
            <p:nvPr/>
          </p:nvCxnSpPr>
          <p:spPr>
            <a:xfrm>
              <a:off x="8916531" y="1538094"/>
              <a:ext cx="0" cy="30504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Gerade Verbindung 138"/>
            <p:cNvCxnSpPr/>
            <p:nvPr/>
          </p:nvCxnSpPr>
          <p:spPr>
            <a:xfrm>
              <a:off x="8857753" y="4640419"/>
              <a:ext cx="0" cy="10022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0" name="Gerade Verbindung 139"/>
            <p:cNvCxnSpPr/>
            <p:nvPr/>
          </p:nvCxnSpPr>
          <p:spPr>
            <a:xfrm flipH="1">
              <a:off x="8206306" y="2054998"/>
              <a:ext cx="11495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1" name="Gerade Verbindung 140"/>
            <p:cNvCxnSpPr/>
            <p:nvPr/>
          </p:nvCxnSpPr>
          <p:spPr>
            <a:xfrm>
              <a:off x="8206154" y="2054998"/>
              <a:ext cx="152" cy="236236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2" name="Gerade Verbindung 141"/>
            <p:cNvCxnSpPr/>
            <p:nvPr/>
          </p:nvCxnSpPr>
          <p:spPr>
            <a:xfrm>
              <a:off x="8206306" y="2911964"/>
              <a:ext cx="11480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3" name="Gerade Verbindung 142"/>
            <p:cNvCxnSpPr/>
            <p:nvPr/>
          </p:nvCxnSpPr>
          <p:spPr>
            <a:xfrm>
              <a:off x="8206306" y="3677081"/>
              <a:ext cx="11465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4" name="Gerade Verbindung 143"/>
            <p:cNvCxnSpPr/>
            <p:nvPr/>
          </p:nvCxnSpPr>
          <p:spPr>
            <a:xfrm flipV="1">
              <a:off x="8206306" y="4417142"/>
              <a:ext cx="114497" cy="2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5" name="Text Box 162"/>
            <p:cNvSpPr txBox="1">
              <a:spLocks noChangeArrowheads="1"/>
            </p:cNvSpPr>
            <p:nvPr/>
          </p:nvSpPr>
          <p:spPr bwMode="auto">
            <a:xfrm>
              <a:off x="8450042" y="5391159"/>
              <a:ext cx="1169670" cy="36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Franziska Rentsch 1. LJ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(Lehre &amp; Sport)</a:t>
              </a:r>
              <a:endParaRPr kumimoji="0" lang="de-CH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146" name="Gerade Verbindung 145"/>
            <p:cNvCxnSpPr/>
            <p:nvPr/>
          </p:nvCxnSpPr>
          <p:spPr>
            <a:xfrm>
              <a:off x="8913688" y="2243541"/>
              <a:ext cx="0" cy="1267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7" name="Gerade Verbindung 146"/>
            <p:cNvCxnSpPr/>
            <p:nvPr/>
          </p:nvCxnSpPr>
          <p:spPr>
            <a:xfrm>
              <a:off x="8857589" y="3157529"/>
              <a:ext cx="0" cy="12409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8" name="Gerade Verbindung 147"/>
            <p:cNvCxnSpPr/>
            <p:nvPr/>
          </p:nvCxnSpPr>
          <p:spPr>
            <a:xfrm>
              <a:off x="8857589" y="3866002"/>
              <a:ext cx="0" cy="943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9" name="Gerade Verbindung 148"/>
            <p:cNvCxnSpPr/>
            <p:nvPr/>
          </p:nvCxnSpPr>
          <p:spPr>
            <a:xfrm>
              <a:off x="8857589" y="4902937"/>
              <a:ext cx="0" cy="4286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0" name="Text Box 10"/>
            <p:cNvSpPr txBox="1">
              <a:spLocks noChangeArrowheads="1"/>
            </p:cNvSpPr>
            <p:nvPr/>
          </p:nvSpPr>
          <p:spPr bwMode="auto">
            <a:xfrm>
              <a:off x="2835847" y="833198"/>
              <a:ext cx="1169670" cy="398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Assistentin Direktor / Präsident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</a:rPr>
                <a:t>Daniela Baumann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 </a:t>
              </a:r>
              <a:endPara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endParaRPr>
            </a:p>
          </p:txBody>
        </p:sp>
        <p:cxnSp>
          <p:nvCxnSpPr>
            <p:cNvPr id="151" name="Gerade Verbindung 150"/>
            <p:cNvCxnSpPr/>
            <p:nvPr/>
          </p:nvCxnSpPr>
          <p:spPr>
            <a:xfrm flipH="1">
              <a:off x="5961319" y="1052789"/>
              <a:ext cx="55038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>
            <a:xfrm>
              <a:off x="5360955" y="1231931"/>
              <a:ext cx="0" cy="61113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>
            <a:xfrm>
              <a:off x="4010500" y="1052748"/>
              <a:ext cx="76634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154" name="Grafik 1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748" y="449118"/>
              <a:ext cx="12193" cy="384081"/>
            </a:xfrm>
            <a:prstGeom prst="rect">
              <a:avLst/>
            </a:prstGeom>
          </p:spPr>
        </p:pic>
        <p:cxnSp>
          <p:nvCxnSpPr>
            <p:cNvPr id="155" name="Gerade Verbindung 154"/>
            <p:cNvCxnSpPr/>
            <p:nvPr/>
          </p:nvCxnSpPr>
          <p:spPr>
            <a:xfrm>
              <a:off x="3422758" y="449101"/>
              <a:ext cx="101878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</p:grpSp>
      <p:cxnSp>
        <p:nvCxnSpPr>
          <p:cNvPr id="156" name="Gerade Verbindung 155"/>
          <p:cNvCxnSpPr/>
          <p:nvPr/>
        </p:nvCxnSpPr>
        <p:spPr>
          <a:xfrm>
            <a:off x="3332897" y="1080854"/>
            <a:ext cx="453" cy="33705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157" name="Text Box 120"/>
          <p:cNvSpPr txBox="1">
            <a:spLocks noChangeArrowheads="1"/>
          </p:cNvSpPr>
          <p:nvPr/>
        </p:nvSpPr>
        <p:spPr bwMode="auto">
          <a:xfrm>
            <a:off x="192323" y="1027934"/>
            <a:ext cx="1050951" cy="24785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Geschäftsleitung</a:t>
            </a:r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158" name="Text Box 164"/>
          <p:cNvSpPr txBox="1">
            <a:spLocks noChangeArrowheads="1"/>
          </p:cNvSpPr>
          <p:nvPr/>
        </p:nvSpPr>
        <p:spPr bwMode="auto">
          <a:xfrm>
            <a:off x="208681" y="1412776"/>
            <a:ext cx="1050951" cy="2478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Kader</a:t>
            </a:r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SWISS-SKI – STRATEGIE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0207-9703-46CB-B419-C974A49D00CE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1237" y="1340768"/>
            <a:ext cx="5802086" cy="249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CH" sz="1700" dirty="0" smtClean="0">
                <a:latin typeface="+mn-lt"/>
                <a:cs typeface="Arial" charset="0"/>
              </a:rPr>
              <a:t>Sportlicher Erfolg über alles</a:t>
            </a:r>
          </a:p>
          <a:p>
            <a:pPr marL="525463" lvl="4" indent="-285750">
              <a:buFont typeface="Wingdings" pitchFamily="2" charset="2"/>
              <a:buChar char="Ø"/>
            </a:pPr>
            <a:r>
              <a:rPr lang="de-CH" sz="1700" dirty="0" smtClean="0">
                <a:latin typeface="+mn-lt"/>
                <a:cs typeface="Arial" charset="0"/>
              </a:rPr>
              <a:t>Alpin: Stabile Welt-Nr. 2, Rückstand zu AUT minimieren</a:t>
            </a:r>
          </a:p>
          <a:p>
            <a:pPr marL="525463" lvl="4" indent="-285750">
              <a:buFont typeface="Wingdings" pitchFamily="2" charset="2"/>
              <a:buChar char="Ø"/>
            </a:pPr>
            <a:r>
              <a:rPr lang="de-CH" sz="1700" dirty="0" smtClean="0">
                <a:latin typeface="+mn-lt"/>
                <a:cs typeface="Arial" charset="0"/>
              </a:rPr>
              <a:t>Nordisch NK/SS: Aufbau «Next Generation»</a:t>
            </a:r>
          </a:p>
          <a:p>
            <a:pPr marL="525463" lvl="4" indent="-285750">
              <a:buFont typeface="Wingdings" pitchFamily="2" charset="2"/>
              <a:buChar char="Ø"/>
            </a:pPr>
            <a:r>
              <a:rPr lang="de-CH" sz="1700" dirty="0" smtClean="0">
                <a:latin typeface="+mn-lt"/>
                <a:cs typeface="Arial" charset="0"/>
              </a:rPr>
              <a:t>Andere Disziplinen: Erfolg halten, punktuell optimieren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 smtClean="0">
                <a:latin typeface="+mn-lt"/>
                <a:cs typeface="Arial" charset="0"/>
              </a:rPr>
              <a:t>Verbreiterung der finanziellen Basis – «Phase 2»</a:t>
            </a:r>
          </a:p>
          <a:p>
            <a:pPr>
              <a:buFont typeface="Wingdings" pitchFamily="2" charset="2"/>
              <a:buChar char="§"/>
            </a:pPr>
            <a:r>
              <a:rPr lang="de-CH" sz="1700" dirty="0" smtClean="0">
                <a:latin typeface="+mn-lt"/>
                <a:cs typeface="Arial" charset="0"/>
              </a:rPr>
              <a:t>Zusammenarbeit mit der «Basis» optimieren</a:t>
            </a:r>
          </a:p>
        </p:txBody>
      </p:sp>
      <p:sp>
        <p:nvSpPr>
          <p:cNvPr id="8" name="Rechteck 7"/>
          <p:cNvSpPr/>
          <p:nvPr/>
        </p:nvSpPr>
        <p:spPr>
          <a:xfrm>
            <a:off x="413657" y="1345637"/>
            <a:ext cx="1545772" cy="24881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b="1" dirty="0" smtClean="0"/>
              <a:t>2014</a:t>
            </a:r>
          </a:p>
          <a:p>
            <a:pPr algn="ctr"/>
            <a:endParaRPr lang="de-CH" sz="1800" b="1" dirty="0" smtClean="0"/>
          </a:p>
          <a:p>
            <a:pPr algn="ctr"/>
            <a:r>
              <a:rPr lang="de-CH" sz="1800" b="1" dirty="0" smtClean="0"/>
              <a:t>-</a:t>
            </a:r>
          </a:p>
          <a:p>
            <a:pPr algn="ctr"/>
            <a:endParaRPr lang="de-CH" sz="1800" b="1" dirty="0" smtClean="0"/>
          </a:p>
          <a:p>
            <a:pPr algn="ctr"/>
            <a:r>
              <a:rPr lang="de-CH" sz="1800" b="1" dirty="0" smtClean="0"/>
              <a:t>2018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33492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(4:3)</PresentationFormat>
  <Paragraphs>276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Swiss-Ski – Dachverband des Schweizerischen Schneesports</vt:lpstr>
      <vt:lpstr>INHALT</vt:lpstr>
      <vt:lpstr>SWISS-SKI IN ZAHLEN</vt:lpstr>
      <vt:lpstr>LEISTUNGSSPORT – DIE ELF DISZIPLINEN 1/2</vt:lpstr>
      <vt:lpstr>LEISTUNGSSPORT – DIE ELF DISZIPLINEN 2/2</vt:lpstr>
      <vt:lpstr>SWISS-SKI – DAS POLITISCHE UMFELD</vt:lpstr>
      <vt:lpstr>SWISS-SKI – 12 REGIONALVERBÄNDE</vt:lpstr>
      <vt:lpstr>SWISS-SKI – ORGANISATION</vt:lpstr>
      <vt:lpstr>SWISS-SKI – STRATEGIE </vt:lpstr>
      <vt:lpstr>LEISTUNGSSPORT - PRIORISIERUNG</vt:lpstr>
      <vt:lpstr>LEISTUNGSSPORT – SAISON 2013/2014</vt:lpstr>
      <vt:lpstr>LEISTUNGSSPORT – NACHWUCHS DIE AUSBILDUNGSZENTREN</vt:lpstr>
      <vt:lpstr>Breitensport (Auswahl)</vt:lpstr>
      <vt:lpstr>PowerPoint-Präsentation</vt:lpstr>
      <vt:lpstr>MARKETING/SPONSORING - HIERARCHIE</vt:lpstr>
      <vt:lpstr>FINANZEN – DIE EINNAHMEN</vt:lpstr>
      <vt:lpstr>FINANZEN – DIE AUSGABEN</vt:lpstr>
      <vt:lpstr>VIELE DANK FÜR IHRE AUFMERKSAMKEIT!</vt:lpstr>
    </vt:vector>
  </TitlesOfParts>
  <Company>Swiss-Ski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Lorenz Liechti Torre | Swiss-Ski</dc:creator>
  <cp:lastModifiedBy>Imboden Roland | Swiss-Ski</cp:lastModifiedBy>
  <cp:revision>183</cp:revision>
  <cp:lastPrinted>2014-04-24T08:26:57Z</cp:lastPrinted>
  <dcterms:created xsi:type="dcterms:W3CDTF">2012-05-08T11:50:16Z</dcterms:created>
  <dcterms:modified xsi:type="dcterms:W3CDTF">2014-08-25T16:12:27Z</dcterms:modified>
</cp:coreProperties>
</file>